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1" r:id="rId1"/>
  </p:sldMasterIdLst>
  <p:notesMasterIdLst>
    <p:notesMasterId r:id="rId36"/>
  </p:notesMasterIdLst>
  <p:handoutMasterIdLst>
    <p:handoutMasterId r:id="rId37"/>
  </p:handoutMasterIdLst>
  <p:sldIdLst>
    <p:sldId id="256" r:id="rId2"/>
    <p:sldId id="258" r:id="rId3"/>
    <p:sldId id="329" r:id="rId4"/>
    <p:sldId id="336" r:id="rId5"/>
    <p:sldId id="337" r:id="rId6"/>
    <p:sldId id="347" r:id="rId7"/>
    <p:sldId id="343" r:id="rId8"/>
    <p:sldId id="357" r:id="rId9"/>
    <p:sldId id="338" r:id="rId10"/>
    <p:sldId id="330" r:id="rId11"/>
    <p:sldId id="340" r:id="rId12"/>
    <p:sldId id="341" r:id="rId13"/>
    <p:sldId id="359" r:id="rId14"/>
    <p:sldId id="358" r:id="rId15"/>
    <p:sldId id="345" r:id="rId16"/>
    <p:sldId id="361" r:id="rId17"/>
    <p:sldId id="360" r:id="rId18"/>
    <p:sldId id="365" r:id="rId19"/>
    <p:sldId id="346" r:id="rId20"/>
    <p:sldId id="332" r:id="rId21"/>
    <p:sldId id="352" r:id="rId22"/>
    <p:sldId id="362" r:id="rId23"/>
    <p:sldId id="348" r:id="rId24"/>
    <p:sldId id="349" r:id="rId25"/>
    <p:sldId id="350" r:id="rId26"/>
    <p:sldId id="333" r:id="rId27"/>
    <p:sldId id="353" r:id="rId28"/>
    <p:sldId id="356" r:id="rId29"/>
    <p:sldId id="363" r:id="rId30"/>
    <p:sldId id="364" r:id="rId31"/>
    <p:sldId id="334" r:id="rId32"/>
    <p:sldId id="354" r:id="rId33"/>
    <p:sldId id="355" r:id="rId34"/>
    <p:sldId id="328" r:id="rId35"/>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9CA27"/>
    <a:srgbClr val="9F5FCF"/>
    <a:srgbClr val="008F9E"/>
    <a:srgbClr val="00DBF2"/>
    <a:srgbClr val="007986"/>
    <a:srgbClr val="0D97FF"/>
    <a:srgbClr val="FE9A48"/>
    <a:srgbClr val="FD7403"/>
    <a:srgbClr val="5BD75B"/>
    <a:srgbClr val="FF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76932" autoAdjust="0"/>
  </p:normalViewPr>
  <p:slideViewPr>
    <p:cSldViewPr snapToGrid="0">
      <p:cViewPr varScale="1">
        <p:scale>
          <a:sx n="88" d="100"/>
          <a:sy n="88" d="100"/>
        </p:scale>
        <p:origin x="2022" y="54"/>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316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6F7FCB4-2EC9-4D4C-97B3-EE82AE5AF357}" type="datetimeFigureOut">
              <a:rPr lang="es-ES" smtClean="0"/>
              <a:pPr/>
              <a:t>27/09/2016</a:t>
            </a:fld>
            <a:endParaRPr lang="es-E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25A55F7-ED10-4BF7-937B-0B65615F037B}" type="slidenum">
              <a:rPr lang="es-ES" smtClean="0"/>
              <a:pPr/>
              <a:t>‹Nº›</a:t>
            </a:fld>
            <a:endParaRPr lang="es-ES" dirty="0"/>
          </a:p>
        </p:txBody>
      </p:sp>
    </p:spTree>
    <p:extLst>
      <p:ext uri="{BB962C8B-B14F-4D97-AF65-F5344CB8AC3E}">
        <p14:creationId xmlns:p14="http://schemas.microsoft.com/office/powerpoint/2010/main" val="42450587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3.png>
</file>

<file path=ppt/media/image14.jpg>
</file>

<file path=ppt/media/image14.png>
</file>

<file path=ppt/media/image15.png>
</file>

<file path=ppt/media/image16.jpg>
</file>

<file path=ppt/media/image17.jpg>
</file>

<file path=ppt/media/image18.jpg>
</file>

<file path=ppt/media/image19.jpg>
</file>

<file path=ppt/media/image2.png>
</file>

<file path=ppt/media/image20.jpeg>
</file>

<file path=ppt/media/image21.jpeg>
</file>

<file path=ppt/media/image22.jpeg>
</file>

<file path=ppt/media/image23.jpeg>
</file>

<file path=ppt/media/image24.jpeg>
</file>

<file path=ppt/media/image25.png>
</file>

<file path=ppt/media/image26.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068B7F-3E46-4F22-A22A-F05B1622923D}" type="datetimeFigureOut">
              <a:rPr lang="es-ES" smtClean="0"/>
              <a:pPr/>
              <a:t>27/09/2016</a:t>
            </a:fld>
            <a:endParaRPr lang="es-E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0DE9F6-E6D6-417B-B06D-C01696BDD228}" type="slidenum">
              <a:rPr lang="es-ES" smtClean="0"/>
              <a:pPr/>
              <a:t>‹Nº›</a:t>
            </a:fld>
            <a:endParaRPr lang="es-ES" dirty="0"/>
          </a:p>
        </p:txBody>
      </p:sp>
    </p:spTree>
    <p:extLst>
      <p:ext uri="{BB962C8B-B14F-4D97-AF65-F5344CB8AC3E}">
        <p14:creationId xmlns:p14="http://schemas.microsoft.com/office/powerpoint/2010/main" val="2537242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1</a:t>
            </a:fld>
            <a:endParaRPr lang="es-ES" dirty="0"/>
          </a:p>
        </p:txBody>
      </p:sp>
    </p:spTree>
    <p:extLst>
      <p:ext uri="{BB962C8B-B14F-4D97-AF65-F5344CB8AC3E}">
        <p14:creationId xmlns:p14="http://schemas.microsoft.com/office/powerpoint/2010/main" val="1178413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10</a:t>
            </a:fld>
            <a:endParaRPr lang="es-ES" dirty="0"/>
          </a:p>
        </p:txBody>
      </p:sp>
    </p:spTree>
    <p:extLst>
      <p:ext uri="{BB962C8B-B14F-4D97-AF65-F5344CB8AC3E}">
        <p14:creationId xmlns:p14="http://schemas.microsoft.com/office/powerpoint/2010/main" val="24152140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20</a:t>
            </a:fld>
            <a:endParaRPr lang="es-ES" dirty="0"/>
          </a:p>
        </p:txBody>
      </p:sp>
    </p:spTree>
    <p:extLst>
      <p:ext uri="{BB962C8B-B14F-4D97-AF65-F5344CB8AC3E}">
        <p14:creationId xmlns:p14="http://schemas.microsoft.com/office/powerpoint/2010/main" val="1336518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26</a:t>
            </a:fld>
            <a:endParaRPr lang="es-ES" dirty="0"/>
          </a:p>
        </p:txBody>
      </p:sp>
    </p:spTree>
    <p:extLst>
      <p:ext uri="{BB962C8B-B14F-4D97-AF65-F5344CB8AC3E}">
        <p14:creationId xmlns:p14="http://schemas.microsoft.com/office/powerpoint/2010/main" val="26619063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28</a:t>
            </a:fld>
            <a:endParaRPr lang="es-ES" dirty="0"/>
          </a:p>
        </p:txBody>
      </p:sp>
    </p:spTree>
    <p:extLst>
      <p:ext uri="{BB962C8B-B14F-4D97-AF65-F5344CB8AC3E}">
        <p14:creationId xmlns:p14="http://schemas.microsoft.com/office/powerpoint/2010/main" val="2942472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Se han diseñado carcasas de plástico tanto para el dispositivo de acceso como para el marcapasos, así como para la fuente de alimentación, realizando prototipos completos.</a:t>
            </a:r>
          </a:p>
        </p:txBody>
      </p:sp>
      <p:sp>
        <p:nvSpPr>
          <p:cNvPr id="4" name="Slide Number Placeholder 3"/>
          <p:cNvSpPr>
            <a:spLocks noGrp="1"/>
          </p:cNvSpPr>
          <p:nvPr>
            <p:ph type="sldNum" sz="quarter" idx="10"/>
          </p:nvPr>
        </p:nvSpPr>
        <p:spPr/>
        <p:txBody>
          <a:bodyPr/>
          <a:lstStyle/>
          <a:p>
            <a:fld id="{D10DE9F6-E6D6-417B-B06D-C01696BDD228}" type="slidenum">
              <a:rPr lang="es-ES" smtClean="0"/>
              <a:pPr/>
              <a:t>29</a:t>
            </a:fld>
            <a:endParaRPr lang="es-ES"/>
          </a:p>
        </p:txBody>
      </p:sp>
    </p:spTree>
    <p:extLst>
      <p:ext uri="{BB962C8B-B14F-4D97-AF65-F5344CB8AC3E}">
        <p14:creationId xmlns:p14="http://schemas.microsoft.com/office/powerpoint/2010/main" val="13914193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Por último, se ha montado un kit con los prototipos diseñados, que se compone de un marcapasos, un dispositivo de acceso, una fuente de alimentación con su cable de red eléctrica, ocho cables y un pack de electrodos. Este kit constituye un sistema completo en el que se pueden implementar servicios de acceso a dispositivos médicos </a:t>
            </a:r>
            <a:r>
              <a:rPr lang="es-ES" dirty="0" err="1"/>
              <a:t>implantables</a:t>
            </a:r>
            <a:r>
              <a:rPr lang="es-ES" dirty="0"/>
              <a:t> mediante </a:t>
            </a:r>
            <a:r>
              <a:rPr lang="es-ES" dirty="0" err="1"/>
              <a:t>Heart</a:t>
            </a:r>
            <a:r>
              <a:rPr lang="es-ES" dirty="0"/>
              <a:t>-to-</a:t>
            </a:r>
            <a:r>
              <a:rPr lang="es-ES" dirty="0" err="1"/>
              <a:t>Heart</a:t>
            </a:r>
            <a:r>
              <a:rPr lang="es-ES" dirty="0"/>
              <a:t>.</a:t>
            </a:r>
          </a:p>
        </p:txBody>
      </p:sp>
      <p:sp>
        <p:nvSpPr>
          <p:cNvPr id="4" name="Slide Number Placeholder 3"/>
          <p:cNvSpPr>
            <a:spLocks noGrp="1"/>
          </p:cNvSpPr>
          <p:nvPr>
            <p:ph type="sldNum" sz="quarter" idx="10"/>
          </p:nvPr>
        </p:nvSpPr>
        <p:spPr/>
        <p:txBody>
          <a:bodyPr/>
          <a:lstStyle/>
          <a:p>
            <a:fld id="{D10DE9F6-E6D6-417B-B06D-C01696BDD228}" type="slidenum">
              <a:rPr lang="es-ES" smtClean="0"/>
              <a:pPr/>
              <a:t>30</a:t>
            </a:fld>
            <a:endParaRPr lang="es-ES"/>
          </a:p>
        </p:txBody>
      </p:sp>
    </p:spTree>
    <p:extLst>
      <p:ext uri="{BB962C8B-B14F-4D97-AF65-F5344CB8AC3E}">
        <p14:creationId xmlns:p14="http://schemas.microsoft.com/office/powerpoint/2010/main" val="367672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31</a:t>
            </a:fld>
            <a:endParaRPr lang="es-ES" dirty="0"/>
          </a:p>
        </p:txBody>
      </p:sp>
    </p:spTree>
    <p:extLst>
      <p:ext uri="{BB962C8B-B14F-4D97-AF65-F5344CB8AC3E}">
        <p14:creationId xmlns:p14="http://schemas.microsoft.com/office/powerpoint/2010/main" val="592227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2</a:t>
            </a:fld>
            <a:endParaRPr lang="es-ES" dirty="0"/>
          </a:p>
        </p:txBody>
      </p:sp>
    </p:spTree>
    <p:extLst>
      <p:ext uri="{BB962C8B-B14F-4D97-AF65-F5344CB8AC3E}">
        <p14:creationId xmlns:p14="http://schemas.microsoft.com/office/powerpoint/2010/main" val="2486597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3</a:t>
            </a:fld>
            <a:endParaRPr lang="es-ES" dirty="0"/>
          </a:p>
        </p:txBody>
      </p:sp>
    </p:spTree>
    <p:extLst>
      <p:ext uri="{BB962C8B-B14F-4D97-AF65-F5344CB8AC3E}">
        <p14:creationId xmlns:p14="http://schemas.microsoft.com/office/powerpoint/2010/main" val="1907196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Actualmente cada vez son más las</a:t>
            </a:r>
            <a:r>
              <a:rPr lang="es-ES" baseline="0" dirty="0"/>
              <a:t> aplicaciones que nos rodean en muchos ámbitos de nuestra vida: como nuestro hogar, nuestro trabajo, los transportes o nuestra salud.</a:t>
            </a:r>
          </a:p>
          <a:p>
            <a:r>
              <a:rPr lang="es-ES" baseline="0" dirty="0"/>
              <a:t>Para el buen funcionamiento de todas ellas hace falta mucha información que es recogida por medio de sensores.</a:t>
            </a:r>
          </a:p>
          <a:p>
            <a:r>
              <a:rPr lang="es-ES" baseline="0" dirty="0"/>
              <a:t>Muchas de estas nuevas aplicaciones han optado por las redes de sensores inalámbricas como solución que se adecua a sus necesidades.</a:t>
            </a:r>
          </a:p>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4</a:t>
            </a:fld>
            <a:endParaRPr lang="es-ES" dirty="0"/>
          </a:p>
        </p:txBody>
      </p:sp>
    </p:spTree>
    <p:extLst>
      <p:ext uri="{BB962C8B-B14F-4D97-AF65-F5344CB8AC3E}">
        <p14:creationId xmlns:p14="http://schemas.microsoft.com/office/powerpoint/2010/main" val="25034236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Actualmente cada vez son más las</a:t>
            </a:r>
            <a:r>
              <a:rPr lang="es-ES" baseline="0" dirty="0"/>
              <a:t> aplicaciones que nos rodean en muchos ámbitos de nuestra vida: como nuestro hogar, nuestro trabajo, los transportes o nuestra salud.</a:t>
            </a:r>
          </a:p>
          <a:p>
            <a:r>
              <a:rPr lang="es-ES" baseline="0" dirty="0"/>
              <a:t>Para el buen funcionamiento de todas ellas hace falta mucha información que es recogida por medio de sensores.</a:t>
            </a:r>
          </a:p>
          <a:p>
            <a:r>
              <a:rPr lang="es-ES" baseline="0" dirty="0"/>
              <a:t>Muchas de estas nuevas aplicaciones han optado por las redes de sensores inalámbricas como solución que se adecua a sus necesidades.</a:t>
            </a:r>
          </a:p>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5</a:t>
            </a:fld>
            <a:endParaRPr lang="es-ES" dirty="0"/>
          </a:p>
        </p:txBody>
      </p:sp>
    </p:spTree>
    <p:extLst>
      <p:ext uri="{BB962C8B-B14F-4D97-AF65-F5344CB8AC3E}">
        <p14:creationId xmlns:p14="http://schemas.microsoft.com/office/powerpoint/2010/main" val="24723627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6</a:t>
            </a:fld>
            <a:endParaRPr lang="es-ES" dirty="0"/>
          </a:p>
        </p:txBody>
      </p:sp>
    </p:spTree>
    <p:extLst>
      <p:ext uri="{BB962C8B-B14F-4D97-AF65-F5344CB8AC3E}">
        <p14:creationId xmlns:p14="http://schemas.microsoft.com/office/powerpoint/2010/main" val="3176033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7</a:t>
            </a:fld>
            <a:endParaRPr lang="es-ES" dirty="0"/>
          </a:p>
        </p:txBody>
      </p:sp>
    </p:spTree>
    <p:extLst>
      <p:ext uri="{BB962C8B-B14F-4D97-AF65-F5344CB8AC3E}">
        <p14:creationId xmlns:p14="http://schemas.microsoft.com/office/powerpoint/2010/main" val="39189515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8</a:t>
            </a:fld>
            <a:endParaRPr lang="es-ES" dirty="0"/>
          </a:p>
        </p:txBody>
      </p:sp>
    </p:spTree>
    <p:extLst>
      <p:ext uri="{BB962C8B-B14F-4D97-AF65-F5344CB8AC3E}">
        <p14:creationId xmlns:p14="http://schemas.microsoft.com/office/powerpoint/2010/main" val="454637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10"/>
          </p:nvPr>
        </p:nvSpPr>
        <p:spPr/>
        <p:txBody>
          <a:bodyPr/>
          <a:lstStyle/>
          <a:p>
            <a:fld id="{D10DE9F6-E6D6-417B-B06D-C01696BDD228}" type="slidenum">
              <a:rPr lang="es-ES" smtClean="0"/>
              <a:pPr/>
              <a:t>9</a:t>
            </a:fld>
            <a:endParaRPr lang="es-ES" dirty="0"/>
          </a:p>
        </p:txBody>
      </p:sp>
    </p:spTree>
    <p:extLst>
      <p:ext uri="{BB962C8B-B14F-4D97-AF65-F5344CB8AC3E}">
        <p14:creationId xmlns:p14="http://schemas.microsoft.com/office/powerpoint/2010/main" val="1970854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iapositiva de título">
    <p:spTree>
      <p:nvGrpSpPr>
        <p:cNvPr id="1" name=""/>
        <p:cNvGrpSpPr/>
        <p:nvPr/>
      </p:nvGrpSpPr>
      <p:grpSpPr>
        <a:xfrm>
          <a:off x="0" y="0"/>
          <a:ext cx="0" cy="0"/>
          <a:chOff x="0" y="0"/>
          <a:chExt cx="0" cy="0"/>
        </a:xfrm>
      </p:grpSpPr>
      <p:sp>
        <p:nvSpPr>
          <p:cNvPr id="3" name="2 Subtítulo"/>
          <p:cNvSpPr>
            <a:spLocks noGrp="1"/>
          </p:cNvSpPr>
          <p:nvPr>
            <p:ph type="subTitle" idx="1"/>
          </p:nvPr>
        </p:nvSpPr>
        <p:spPr>
          <a:xfrm>
            <a:off x="214282" y="4643446"/>
            <a:ext cx="8715436" cy="571504"/>
          </a:xfrm>
          <a:noFill/>
          <a:ln>
            <a:noFill/>
          </a:ln>
        </p:spPr>
        <p:txBody>
          <a:bodyPr>
            <a:normAutofit/>
          </a:bodyPr>
          <a:lstStyle>
            <a:lvl1pPr marL="0" indent="0" algn="r">
              <a:buNone/>
              <a:defRPr sz="2400">
                <a:solidFill>
                  <a:schemeClr val="tx1">
                    <a:lumMod val="9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s-ES" dirty="0"/>
          </a:p>
        </p:txBody>
      </p:sp>
      <p:sp>
        <p:nvSpPr>
          <p:cNvPr id="4" name="3 Marcador de fecha"/>
          <p:cNvSpPr>
            <a:spLocks noGrp="1"/>
          </p:cNvSpPr>
          <p:nvPr>
            <p:ph type="dt" sz="half" idx="10"/>
          </p:nvPr>
        </p:nvSpPr>
        <p:spPr/>
        <p:txBody>
          <a:bodyPr/>
          <a:lstStyle/>
          <a:p>
            <a:fld id="{6ECB203F-7230-4BE6-B59F-FE5371E612CA}" type="datetime1">
              <a:rPr lang="es-ES" smtClean="0"/>
              <a:pPr/>
              <a:t>27/09/2016</a:t>
            </a:fld>
            <a:endParaRPr lang="es-ES" dirty="0"/>
          </a:p>
        </p:txBody>
      </p:sp>
      <p:sp>
        <p:nvSpPr>
          <p:cNvPr id="5" name="4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9" name="8 Título"/>
          <p:cNvSpPr>
            <a:spLocks noGrp="1"/>
          </p:cNvSpPr>
          <p:nvPr>
            <p:ph type="title" hasCustomPrompt="1"/>
          </p:nvPr>
        </p:nvSpPr>
        <p:spPr>
          <a:xfrm>
            <a:off x="214282" y="1000108"/>
            <a:ext cx="8715436" cy="3571900"/>
          </a:xfrm>
          <a:noFill/>
        </p:spPr>
        <p:txBody>
          <a:bodyPr>
            <a:noAutofit/>
          </a:bodyPr>
          <a:lstStyle>
            <a:lvl1pPr algn="r">
              <a:lnSpc>
                <a:spcPts val="5500"/>
              </a:lnSpc>
              <a:defRPr sz="6000" b="1" spc="0">
                <a:solidFill>
                  <a:srgbClr val="79CA27"/>
                </a:solidFill>
              </a:defRPr>
            </a:lvl1pPr>
          </a:lstStyle>
          <a:p>
            <a:r>
              <a:rPr lang="es-ES" dirty="0"/>
              <a:t>HAGA CLIC PARA MODIFICAR EL ESTILO DE TÍTULO DEL PATRÓN</a:t>
            </a:r>
          </a:p>
        </p:txBody>
      </p:sp>
    </p:spTree>
    <p:extLst>
      <p:ext uri="{BB962C8B-B14F-4D97-AF65-F5344CB8AC3E}">
        <p14:creationId xmlns:p14="http://schemas.microsoft.com/office/powerpoint/2010/main" val="37039157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p>
        </p:txBody>
      </p:sp>
      <p:sp>
        <p:nvSpPr>
          <p:cNvPr id="7" name="6 Marcador de fecha"/>
          <p:cNvSpPr>
            <a:spLocks noGrp="1"/>
          </p:cNvSpPr>
          <p:nvPr>
            <p:ph type="dt" sz="half" idx="10"/>
          </p:nvPr>
        </p:nvSpPr>
        <p:spPr/>
        <p:txBody>
          <a:bodyPr/>
          <a:lstStyle/>
          <a:p>
            <a:fld id="{97D3093F-3E3F-4E6A-A66D-9B7B6556EA23}" type="datetime1">
              <a:rPr lang="es-ES" smtClean="0"/>
              <a:pPr/>
              <a:t>27/09/2016</a:t>
            </a:fld>
            <a:endParaRPr lang="es-ES" dirty="0"/>
          </a:p>
        </p:txBody>
      </p:sp>
      <p:sp>
        <p:nvSpPr>
          <p:cNvPr id="8" name="7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9" name="8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10" name="Content Placeholder 9"/>
          <p:cNvSpPr>
            <a:spLocks noGrp="1"/>
          </p:cNvSpPr>
          <p:nvPr>
            <p:ph sz="quarter" idx="13"/>
          </p:nvPr>
        </p:nvSpPr>
        <p:spPr>
          <a:xfrm>
            <a:off x="428596" y="2174875"/>
            <a:ext cx="4046538" cy="3836460"/>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1" name="Content Placeholder 9"/>
          <p:cNvSpPr>
            <a:spLocks noGrp="1"/>
          </p:cNvSpPr>
          <p:nvPr>
            <p:ph sz="quarter" idx="14"/>
          </p:nvPr>
        </p:nvSpPr>
        <p:spPr>
          <a:xfrm>
            <a:off x="4611658" y="2174875"/>
            <a:ext cx="4046538" cy="3836460"/>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4" name="Text Placeholder 13"/>
          <p:cNvSpPr>
            <a:spLocks noGrp="1"/>
          </p:cNvSpPr>
          <p:nvPr>
            <p:ph type="body" sz="quarter" idx="15"/>
          </p:nvPr>
        </p:nvSpPr>
        <p:spPr>
          <a:xfrm>
            <a:off x="428625" y="1379538"/>
            <a:ext cx="4046538" cy="79533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5" name="Text Placeholder 13"/>
          <p:cNvSpPr>
            <a:spLocks noGrp="1"/>
          </p:cNvSpPr>
          <p:nvPr>
            <p:ph type="body" sz="quarter" idx="16"/>
          </p:nvPr>
        </p:nvSpPr>
        <p:spPr>
          <a:xfrm>
            <a:off x="4611658" y="1379537"/>
            <a:ext cx="4060880" cy="79533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3557130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4 Marcador de fecha"/>
          <p:cNvSpPr>
            <a:spLocks noGrp="1"/>
          </p:cNvSpPr>
          <p:nvPr>
            <p:ph type="dt" sz="half" idx="10"/>
          </p:nvPr>
        </p:nvSpPr>
        <p:spPr/>
        <p:txBody>
          <a:bodyPr/>
          <a:lstStyle/>
          <a:p>
            <a:fld id="{CFECB3CC-ABFF-417F-95A5-A02D7CEC9B18}" type="datetime1">
              <a:rPr lang="es-ES" smtClean="0"/>
              <a:pPr/>
              <a:t>27/09/2016</a:t>
            </a:fld>
            <a:endParaRPr lang="es-ES" dirty="0"/>
          </a:p>
        </p:txBody>
      </p:sp>
      <p:sp>
        <p:nvSpPr>
          <p:cNvPr id="6" name="5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7" name="6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12209632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dirty="0"/>
              <a:t>Haga clic en el icono para agregar una imagen</a:t>
            </a:r>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Editar el estilo de texto del patrón</a:t>
            </a:r>
          </a:p>
        </p:txBody>
      </p:sp>
      <p:sp>
        <p:nvSpPr>
          <p:cNvPr id="5" name="4 Marcador de fecha"/>
          <p:cNvSpPr>
            <a:spLocks noGrp="1"/>
          </p:cNvSpPr>
          <p:nvPr>
            <p:ph type="dt" sz="half" idx="10"/>
          </p:nvPr>
        </p:nvSpPr>
        <p:spPr/>
        <p:txBody>
          <a:bodyPr/>
          <a:lstStyle/>
          <a:p>
            <a:fld id="{0CCD06B5-A713-4A61-B22F-FE52D274561D}" type="datetime1">
              <a:rPr lang="es-ES" smtClean="0"/>
              <a:pPr/>
              <a:t>27/09/2016</a:t>
            </a:fld>
            <a:endParaRPr lang="es-ES" dirty="0"/>
          </a:p>
        </p:txBody>
      </p:sp>
      <p:sp>
        <p:nvSpPr>
          <p:cNvPr id="6" name="5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7" name="6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11411398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texto vertical"/>
          <p:cNvSpPr>
            <a:spLocks noGrp="1"/>
          </p:cNvSpPr>
          <p:nvPr>
            <p:ph type="body" orient="vert" idx="1"/>
          </p:nvPr>
        </p:nvSpPr>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fld id="{E0219C4C-4886-4C02-93E0-69E36226A09B}" type="datetime1">
              <a:rPr lang="es-ES" smtClean="0"/>
              <a:pPr/>
              <a:t>27/09/2016</a:t>
            </a:fld>
            <a:endParaRPr lang="es-ES" dirty="0"/>
          </a:p>
        </p:txBody>
      </p:sp>
      <p:sp>
        <p:nvSpPr>
          <p:cNvPr id="5" name="4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38274658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3 Marcador de fecha"/>
          <p:cNvSpPr>
            <a:spLocks noGrp="1"/>
          </p:cNvSpPr>
          <p:nvPr>
            <p:ph type="dt" sz="half" idx="10"/>
          </p:nvPr>
        </p:nvSpPr>
        <p:spPr/>
        <p:txBody>
          <a:bodyPr/>
          <a:lstStyle/>
          <a:p>
            <a:fld id="{17D71AB6-9224-4C5E-84E9-78A86C37A06C}" type="datetime1">
              <a:rPr lang="es-ES" smtClean="0"/>
              <a:pPr/>
              <a:t>27/09/2016</a:t>
            </a:fld>
            <a:endParaRPr lang="es-ES" dirty="0"/>
          </a:p>
        </p:txBody>
      </p:sp>
      <p:sp>
        <p:nvSpPr>
          <p:cNvPr id="5" name="4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41814620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Diapositiva de título">
    <p:spTree>
      <p:nvGrpSpPr>
        <p:cNvPr id="1" name=""/>
        <p:cNvGrpSpPr/>
        <p:nvPr/>
      </p:nvGrpSpPr>
      <p:grpSpPr>
        <a:xfrm>
          <a:off x="0" y="0"/>
          <a:ext cx="0" cy="0"/>
          <a:chOff x="0" y="0"/>
          <a:chExt cx="0" cy="0"/>
        </a:xfrm>
      </p:grpSpPr>
      <p:sp>
        <p:nvSpPr>
          <p:cNvPr id="3" name="2 Subtítulo"/>
          <p:cNvSpPr>
            <a:spLocks noGrp="1"/>
          </p:cNvSpPr>
          <p:nvPr>
            <p:ph type="subTitle" idx="1"/>
          </p:nvPr>
        </p:nvSpPr>
        <p:spPr>
          <a:xfrm>
            <a:off x="214282" y="4643446"/>
            <a:ext cx="8715436" cy="571504"/>
          </a:xfrm>
          <a:noFill/>
          <a:ln>
            <a:noFill/>
          </a:ln>
        </p:spPr>
        <p:txBody>
          <a:bodyPr>
            <a:normAutofit/>
          </a:bodyPr>
          <a:lstStyle>
            <a:lvl1pPr marL="0" indent="0" algn="r">
              <a:buNone/>
              <a:defRPr sz="2400">
                <a:solidFill>
                  <a:schemeClr val="tx1">
                    <a:lumMod val="9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editar el estilo de subtítulo del patrón</a:t>
            </a:r>
            <a:endParaRPr lang="es-ES" dirty="0"/>
          </a:p>
        </p:txBody>
      </p:sp>
      <p:sp>
        <p:nvSpPr>
          <p:cNvPr id="4" name="3 Marcador de fecha"/>
          <p:cNvSpPr>
            <a:spLocks noGrp="1"/>
          </p:cNvSpPr>
          <p:nvPr>
            <p:ph type="dt" sz="half" idx="10"/>
          </p:nvPr>
        </p:nvSpPr>
        <p:spPr/>
        <p:txBody>
          <a:bodyPr/>
          <a:lstStyle/>
          <a:p>
            <a:fld id="{D968C3E1-7678-4F14-B5DF-DE5A15A6A94E}" type="datetime1">
              <a:rPr lang="es-ES" smtClean="0"/>
              <a:pPr/>
              <a:t>27/09/2016</a:t>
            </a:fld>
            <a:endParaRPr lang="es-ES" dirty="0"/>
          </a:p>
        </p:txBody>
      </p:sp>
      <p:sp>
        <p:nvSpPr>
          <p:cNvPr id="5" name="4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9" name="8 Título"/>
          <p:cNvSpPr>
            <a:spLocks noGrp="1"/>
          </p:cNvSpPr>
          <p:nvPr>
            <p:ph type="title" hasCustomPrompt="1"/>
          </p:nvPr>
        </p:nvSpPr>
        <p:spPr>
          <a:xfrm>
            <a:off x="214282" y="1000108"/>
            <a:ext cx="8715436" cy="3571900"/>
          </a:xfrm>
          <a:noFill/>
        </p:spPr>
        <p:txBody>
          <a:bodyPr>
            <a:noAutofit/>
          </a:bodyPr>
          <a:lstStyle>
            <a:lvl1pPr algn="r">
              <a:lnSpc>
                <a:spcPts val="5500"/>
              </a:lnSpc>
              <a:defRPr sz="6000" b="1" spc="0">
                <a:solidFill>
                  <a:srgbClr val="79CA27"/>
                </a:solidFill>
              </a:defRPr>
            </a:lvl1pPr>
          </a:lstStyle>
          <a:p>
            <a:r>
              <a:rPr lang="es-ES" dirty="0"/>
              <a:t>HAGA CLIC PARA MODIFICAR EL ESTILO DE TÍTULO DEL PATRÓN</a:t>
            </a:r>
          </a:p>
        </p:txBody>
      </p:sp>
      <p:grpSp>
        <p:nvGrpSpPr>
          <p:cNvPr id="2" name="25 Grupo"/>
          <p:cNvGrpSpPr/>
          <p:nvPr/>
        </p:nvGrpSpPr>
        <p:grpSpPr>
          <a:xfrm>
            <a:off x="1785918" y="6429396"/>
            <a:ext cx="7345124" cy="142876"/>
            <a:chOff x="1785918" y="6429396"/>
            <a:chExt cx="7345124" cy="142876"/>
          </a:xfrm>
        </p:grpSpPr>
        <p:cxnSp>
          <p:nvCxnSpPr>
            <p:cNvPr id="13" name="12 Conector recto"/>
            <p:cNvCxnSpPr>
              <a:stCxn id="17" idx="3"/>
            </p:cNvCxnSpPr>
            <p:nvPr/>
          </p:nvCxnSpPr>
          <p:spPr>
            <a:xfrm>
              <a:off x="1928794" y="6500834"/>
              <a:ext cx="7202248" cy="1588"/>
            </a:xfrm>
            <a:prstGeom prst="line">
              <a:avLst/>
            </a:prstGeom>
            <a:ln w="31750" cap="sq">
              <a:solidFill>
                <a:srgbClr val="2BAF2B"/>
              </a:solidFill>
            </a:ln>
          </p:spPr>
          <p:style>
            <a:lnRef idx="1">
              <a:schemeClr val="accent1"/>
            </a:lnRef>
            <a:fillRef idx="0">
              <a:schemeClr val="accent1"/>
            </a:fillRef>
            <a:effectRef idx="0">
              <a:schemeClr val="accent1"/>
            </a:effectRef>
            <a:fontRef idx="minor">
              <a:schemeClr val="tx1"/>
            </a:fontRef>
          </p:style>
        </p:cxnSp>
        <p:sp>
          <p:nvSpPr>
            <p:cNvPr id="17" name="16 Rectángulo"/>
            <p:cNvSpPr/>
            <p:nvPr/>
          </p:nvSpPr>
          <p:spPr>
            <a:xfrm>
              <a:off x="1785918" y="6429396"/>
              <a:ext cx="142876" cy="142876"/>
            </a:xfrm>
            <a:prstGeom prst="rect">
              <a:avLst/>
            </a:prstGeom>
            <a:solidFill>
              <a:srgbClr val="2BA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grpSp>
    </p:spTree>
    <p:extLst>
      <p:ext uri="{BB962C8B-B14F-4D97-AF65-F5344CB8AC3E}">
        <p14:creationId xmlns:p14="http://schemas.microsoft.com/office/powerpoint/2010/main" val="2288888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_Diseño personalizado">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214282" y="3857628"/>
            <a:ext cx="8786874" cy="1357322"/>
          </a:xfrm>
          <a:noFill/>
        </p:spPr>
        <p:txBody>
          <a:bodyPr/>
          <a:lstStyle>
            <a:lvl1pPr algn="r">
              <a:defRPr b="1" baseline="0">
                <a:solidFill>
                  <a:srgbClr val="79CA27"/>
                </a:solidFill>
              </a:defRPr>
            </a:lvl1pPr>
          </a:lstStyle>
          <a:p>
            <a:r>
              <a:rPr lang="es-ES" dirty="0"/>
              <a:t>ESCRIBA AQUÍ EL TÍTULO DE LA SECCIÓN</a:t>
            </a:r>
          </a:p>
        </p:txBody>
      </p:sp>
      <p:sp>
        <p:nvSpPr>
          <p:cNvPr id="3" name="2 Marcador de fecha"/>
          <p:cNvSpPr>
            <a:spLocks noGrp="1"/>
          </p:cNvSpPr>
          <p:nvPr>
            <p:ph type="dt" sz="half" idx="10"/>
          </p:nvPr>
        </p:nvSpPr>
        <p:spPr/>
        <p:txBody>
          <a:bodyPr/>
          <a:lstStyle/>
          <a:p>
            <a:fld id="{E984CA23-7F82-40B8-B386-A40325CBC743}" type="datetime1">
              <a:rPr lang="es-ES" smtClean="0"/>
              <a:pPr/>
              <a:t>27/09/2016</a:t>
            </a:fld>
            <a:endParaRPr lang="es-ES" dirty="0"/>
          </a:p>
        </p:txBody>
      </p:sp>
      <p:sp>
        <p:nvSpPr>
          <p:cNvPr id="4" name="3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5" name="4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16740434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5" name="4 Marcador de fecha"/>
          <p:cNvSpPr>
            <a:spLocks noGrp="1"/>
          </p:cNvSpPr>
          <p:nvPr>
            <p:ph type="dt" sz="half" idx="10"/>
          </p:nvPr>
        </p:nvSpPr>
        <p:spPr/>
        <p:txBody>
          <a:bodyPr/>
          <a:lstStyle/>
          <a:p>
            <a:fld id="{AB46239A-F3CE-4DED-B15C-0CC21F16BC0D}" type="datetime1">
              <a:rPr lang="es-ES" smtClean="0"/>
              <a:pPr/>
              <a:t>27/09/2016</a:t>
            </a:fld>
            <a:endParaRPr lang="es-ES" dirty="0"/>
          </a:p>
        </p:txBody>
      </p:sp>
      <p:sp>
        <p:nvSpPr>
          <p:cNvPr id="6" name="5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7" name="6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10" name="Content Placeholder 9"/>
          <p:cNvSpPr>
            <a:spLocks noGrp="1"/>
          </p:cNvSpPr>
          <p:nvPr>
            <p:ph sz="quarter" idx="13"/>
          </p:nvPr>
        </p:nvSpPr>
        <p:spPr>
          <a:xfrm>
            <a:off x="428596" y="1348848"/>
            <a:ext cx="4046538" cy="46624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1" name="Content Placeholder 9"/>
          <p:cNvSpPr>
            <a:spLocks noGrp="1"/>
          </p:cNvSpPr>
          <p:nvPr>
            <p:ph sz="quarter" idx="14"/>
          </p:nvPr>
        </p:nvSpPr>
        <p:spPr>
          <a:xfrm>
            <a:off x="4611658" y="1348848"/>
            <a:ext cx="4046538" cy="46624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Tree>
    <p:extLst>
      <p:ext uri="{BB962C8B-B14F-4D97-AF65-F5344CB8AC3E}">
        <p14:creationId xmlns:p14="http://schemas.microsoft.com/office/powerpoint/2010/main" val="291739141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p>
        </p:txBody>
      </p:sp>
      <p:sp>
        <p:nvSpPr>
          <p:cNvPr id="7" name="6 Marcador de fecha"/>
          <p:cNvSpPr>
            <a:spLocks noGrp="1"/>
          </p:cNvSpPr>
          <p:nvPr>
            <p:ph type="dt" sz="half" idx="10"/>
          </p:nvPr>
        </p:nvSpPr>
        <p:spPr/>
        <p:txBody>
          <a:bodyPr/>
          <a:lstStyle/>
          <a:p>
            <a:fld id="{97D3093F-3E3F-4E6A-A66D-9B7B6556EA23}" type="datetime1">
              <a:rPr lang="es-ES" smtClean="0"/>
              <a:pPr/>
              <a:t>27/09/2016</a:t>
            </a:fld>
            <a:endParaRPr lang="es-ES" dirty="0"/>
          </a:p>
        </p:txBody>
      </p:sp>
      <p:sp>
        <p:nvSpPr>
          <p:cNvPr id="8" name="7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9" name="8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10" name="Content Placeholder 9"/>
          <p:cNvSpPr>
            <a:spLocks noGrp="1"/>
          </p:cNvSpPr>
          <p:nvPr>
            <p:ph sz="quarter" idx="13"/>
          </p:nvPr>
        </p:nvSpPr>
        <p:spPr>
          <a:xfrm>
            <a:off x="428596" y="2174875"/>
            <a:ext cx="4046538" cy="3836460"/>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1" name="Content Placeholder 9"/>
          <p:cNvSpPr>
            <a:spLocks noGrp="1"/>
          </p:cNvSpPr>
          <p:nvPr>
            <p:ph sz="quarter" idx="14"/>
          </p:nvPr>
        </p:nvSpPr>
        <p:spPr>
          <a:xfrm>
            <a:off x="4611658" y="2174875"/>
            <a:ext cx="4046538" cy="3836460"/>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4" name="Text Placeholder 13"/>
          <p:cNvSpPr>
            <a:spLocks noGrp="1"/>
          </p:cNvSpPr>
          <p:nvPr>
            <p:ph type="body" sz="quarter" idx="15"/>
          </p:nvPr>
        </p:nvSpPr>
        <p:spPr>
          <a:xfrm>
            <a:off x="428625" y="1379538"/>
            <a:ext cx="4046538" cy="79533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15" name="Text Placeholder 13"/>
          <p:cNvSpPr>
            <a:spLocks noGrp="1"/>
          </p:cNvSpPr>
          <p:nvPr>
            <p:ph type="body" sz="quarter" idx="16"/>
          </p:nvPr>
        </p:nvSpPr>
        <p:spPr>
          <a:xfrm>
            <a:off x="4611658" y="1379537"/>
            <a:ext cx="4060880" cy="79533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456032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seño personalizado">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214282" y="3857628"/>
            <a:ext cx="8786874" cy="1357322"/>
          </a:xfrm>
          <a:noFill/>
        </p:spPr>
        <p:txBody>
          <a:bodyPr/>
          <a:lstStyle>
            <a:lvl1pPr algn="r">
              <a:defRPr b="1" baseline="0">
                <a:solidFill>
                  <a:srgbClr val="79CA27"/>
                </a:solidFill>
              </a:defRPr>
            </a:lvl1pPr>
          </a:lstStyle>
          <a:p>
            <a:r>
              <a:rPr lang="es-ES" dirty="0"/>
              <a:t>ESCRIBA AQUÍ EL TÍTULO DE LA SECCIÓN</a:t>
            </a:r>
          </a:p>
        </p:txBody>
      </p:sp>
      <p:sp>
        <p:nvSpPr>
          <p:cNvPr id="3" name="2 Marcador de fecha"/>
          <p:cNvSpPr>
            <a:spLocks noGrp="1"/>
          </p:cNvSpPr>
          <p:nvPr>
            <p:ph type="dt" sz="half" idx="10"/>
          </p:nvPr>
        </p:nvSpPr>
        <p:spPr>
          <a:xfrm>
            <a:off x="1928794" y="6492875"/>
            <a:ext cx="1483273" cy="365125"/>
          </a:xfrm>
        </p:spPr>
        <p:txBody>
          <a:bodyPr/>
          <a:lstStyle/>
          <a:p>
            <a:fld id="{5900E160-C635-4648-8A55-1D51BDEFBB2B}" type="datetime1">
              <a:rPr lang="es-ES" smtClean="0"/>
              <a:pPr/>
              <a:t>27/09/2016</a:t>
            </a:fld>
            <a:endParaRPr lang="es-ES" dirty="0"/>
          </a:p>
        </p:txBody>
      </p:sp>
      <p:sp>
        <p:nvSpPr>
          <p:cNvPr id="4" name="3 Marcador de pie de página"/>
          <p:cNvSpPr>
            <a:spLocks noGrp="1"/>
          </p:cNvSpPr>
          <p:nvPr>
            <p:ph type="ftr" sz="quarter" idx="11"/>
          </p:nvPr>
        </p:nvSpPr>
        <p:spPr>
          <a:xfrm>
            <a:off x="3412067" y="6492875"/>
            <a:ext cx="5231899" cy="365125"/>
          </a:xfrm>
        </p:spPr>
        <p:txBody>
          <a:bodyPr/>
          <a:lstStyle/>
          <a:p>
            <a:r>
              <a:rPr lang="en-US" dirty="0"/>
              <a:t>Cognitive based strategies for security in Wireless Sensor Networks</a:t>
            </a:r>
            <a:endParaRPr lang="es-ES" dirty="0"/>
          </a:p>
        </p:txBody>
      </p:sp>
      <p:sp>
        <p:nvSpPr>
          <p:cNvPr id="5" name="4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314182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Diseño personalizado">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457200" y="274638"/>
            <a:ext cx="2328850" cy="5297502"/>
          </a:xfrm>
        </p:spPr>
        <p:txBody>
          <a:bodyPr anchor="t"/>
          <a:lstStyle>
            <a:lvl1pPr>
              <a:defRPr baseline="0"/>
            </a:lvl1pPr>
          </a:lstStyle>
          <a:p>
            <a:r>
              <a:rPr lang="es-ES" dirty="0"/>
              <a:t>ÍNDICE O ENUMERACIONES</a:t>
            </a:r>
          </a:p>
        </p:txBody>
      </p:sp>
      <p:sp>
        <p:nvSpPr>
          <p:cNvPr id="3" name="2 Marcador de fecha"/>
          <p:cNvSpPr>
            <a:spLocks noGrp="1"/>
          </p:cNvSpPr>
          <p:nvPr>
            <p:ph type="dt" sz="half" idx="10"/>
          </p:nvPr>
        </p:nvSpPr>
        <p:spPr/>
        <p:txBody>
          <a:bodyPr/>
          <a:lstStyle/>
          <a:p>
            <a:fld id="{E86A4EED-3D9D-465E-B4A8-B7C043A14788}" type="datetime1">
              <a:rPr lang="es-ES" smtClean="0"/>
              <a:pPr/>
              <a:t>27/09/2016</a:t>
            </a:fld>
            <a:endParaRPr lang="es-ES" dirty="0"/>
          </a:p>
        </p:txBody>
      </p:sp>
      <p:sp>
        <p:nvSpPr>
          <p:cNvPr id="4" name="3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5" name="4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cxnSp>
        <p:nvCxnSpPr>
          <p:cNvPr id="7" name="6 Conector recto"/>
          <p:cNvCxnSpPr>
            <a:endCxn id="8" idx="0"/>
          </p:cNvCxnSpPr>
          <p:nvPr/>
        </p:nvCxnSpPr>
        <p:spPr>
          <a:xfrm rot="5400000">
            <a:off x="357158" y="2857496"/>
            <a:ext cx="5143536" cy="1588"/>
          </a:xfrm>
          <a:prstGeom prst="line">
            <a:avLst/>
          </a:prstGeom>
          <a:ln w="28575">
            <a:solidFill>
              <a:srgbClr val="2BAF2B"/>
            </a:solidFill>
          </a:ln>
        </p:spPr>
        <p:style>
          <a:lnRef idx="1">
            <a:schemeClr val="accent1"/>
          </a:lnRef>
          <a:fillRef idx="0">
            <a:schemeClr val="accent1"/>
          </a:fillRef>
          <a:effectRef idx="0">
            <a:schemeClr val="accent1"/>
          </a:effectRef>
          <a:fontRef idx="minor">
            <a:schemeClr val="tx1"/>
          </a:fontRef>
        </p:style>
      </p:cxnSp>
      <p:sp>
        <p:nvSpPr>
          <p:cNvPr id="8" name="7 Rectángulo"/>
          <p:cNvSpPr/>
          <p:nvPr/>
        </p:nvSpPr>
        <p:spPr>
          <a:xfrm>
            <a:off x="2857488" y="5429264"/>
            <a:ext cx="142876" cy="142876"/>
          </a:xfrm>
          <a:prstGeom prst="rect">
            <a:avLst/>
          </a:prstGeom>
          <a:solidFill>
            <a:srgbClr val="2BA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0" name="9 Marcador de texto"/>
          <p:cNvSpPr>
            <a:spLocks noGrp="1"/>
          </p:cNvSpPr>
          <p:nvPr>
            <p:ph type="body" sz="quarter" idx="13"/>
          </p:nvPr>
        </p:nvSpPr>
        <p:spPr>
          <a:xfrm>
            <a:off x="3214688" y="285728"/>
            <a:ext cx="5643562" cy="5286412"/>
          </a:xfrm>
        </p:spPr>
        <p:txBody>
          <a:bodyPr/>
          <a:lstStyle>
            <a:lvl1pPr>
              <a:spcBef>
                <a:spcPts val="600"/>
              </a:spcBef>
              <a:defRPr/>
            </a:lvl1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cxnSp>
        <p:nvCxnSpPr>
          <p:cNvPr id="9" name="8 Conector recto"/>
          <p:cNvCxnSpPr>
            <a:endCxn id="8" idx="0"/>
          </p:cNvCxnSpPr>
          <p:nvPr/>
        </p:nvCxnSpPr>
        <p:spPr>
          <a:xfrm rot="5400000">
            <a:off x="357158" y="2857496"/>
            <a:ext cx="5143536" cy="1588"/>
          </a:xfrm>
          <a:prstGeom prst="line">
            <a:avLst/>
          </a:prstGeom>
          <a:ln w="28575">
            <a:solidFill>
              <a:srgbClr val="2BAF2B"/>
            </a:solidFill>
          </a:ln>
        </p:spPr>
        <p:style>
          <a:lnRef idx="1">
            <a:schemeClr val="accent1"/>
          </a:lnRef>
          <a:fillRef idx="0">
            <a:schemeClr val="accent1"/>
          </a:fillRef>
          <a:effectRef idx="0">
            <a:schemeClr val="accent1"/>
          </a:effectRef>
          <a:fontRef idx="minor">
            <a:schemeClr val="tx1"/>
          </a:fontRef>
        </p:style>
      </p:cxnSp>
      <p:sp>
        <p:nvSpPr>
          <p:cNvPr id="11" name="10 Rectángulo"/>
          <p:cNvSpPr/>
          <p:nvPr/>
        </p:nvSpPr>
        <p:spPr>
          <a:xfrm>
            <a:off x="2857488" y="5429264"/>
            <a:ext cx="142876" cy="142876"/>
          </a:xfrm>
          <a:prstGeom prst="rect">
            <a:avLst/>
          </a:prstGeom>
          <a:solidFill>
            <a:srgbClr val="2BAF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2" name="11 Conector recto"/>
          <p:cNvCxnSpPr/>
          <p:nvPr/>
        </p:nvCxnSpPr>
        <p:spPr>
          <a:xfrm rot="5400000">
            <a:off x="357158" y="2857496"/>
            <a:ext cx="5143536" cy="1588"/>
          </a:xfrm>
          <a:prstGeom prst="line">
            <a:avLst/>
          </a:prstGeom>
          <a:ln w="28575">
            <a:solidFill>
              <a:srgbClr val="79CA27"/>
            </a:solidFill>
          </a:ln>
        </p:spPr>
        <p:style>
          <a:lnRef idx="1">
            <a:schemeClr val="accent1"/>
          </a:lnRef>
          <a:fillRef idx="0">
            <a:schemeClr val="accent1"/>
          </a:fillRef>
          <a:effectRef idx="0">
            <a:schemeClr val="accent1"/>
          </a:effectRef>
          <a:fontRef idx="minor">
            <a:schemeClr val="tx1"/>
          </a:fontRef>
        </p:style>
      </p:cxnSp>
      <p:sp>
        <p:nvSpPr>
          <p:cNvPr id="13" name="12 Rectángulo"/>
          <p:cNvSpPr/>
          <p:nvPr/>
        </p:nvSpPr>
        <p:spPr>
          <a:xfrm>
            <a:off x="2857488" y="5429264"/>
            <a:ext cx="142876" cy="142876"/>
          </a:xfrm>
          <a:prstGeom prst="rect">
            <a:avLst/>
          </a:prstGeom>
          <a:solidFill>
            <a:srgbClr val="79CA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741723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Gráficos o figuras">
    <p:spTree>
      <p:nvGrpSpPr>
        <p:cNvPr id="1" name=""/>
        <p:cNvGrpSpPr/>
        <p:nvPr/>
      </p:nvGrpSpPr>
      <p:grpSpPr>
        <a:xfrm>
          <a:off x="0" y="0"/>
          <a:ext cx="0" cy="0"/>
          <a:chOff x="0" y="0"/>
          <a:chExt cx="0" cy="0"/>
        </a:xfrm>
      </p:grpSpPr>
      <p:sp>
        <p:nvSpPr>
          <p:cNvPr id="2" name="1 Título"/>
          <p:cNvSpPr>
            <a:spLocks noGrp="1"/>
          </p:cNvSpPr>
          <p:nvPr>
            <p:ph type="title" hasCustomPrompt="1"/>
          </p:nvPr>
        </p:nvSpPr>
        <p:spPr>
          <a:xfrm>
            <a:off x="457200" y="785794"/>
            <a:ext cx="2328850" cy="4500594"/>
          </a:xfrm>
        </p:spPr>
        <p:txBody>
          <a:bodyPr anchor="ctr"/>
          <a:lstStyle>
            <a:lvl1pPr>
              <a:defRPr b="1" baseline="0"/>
            </a:lvl1pPr>
          </a:lstStyle>
          <a:p>
            <a:r>
              <a:rPr lang="es-ES" dirty="0"/>
              <a:t>TÍTULO DEL GRÁFICO O FIGURA</a:t>
            </a:r>
          </a:p>
        </p:txBody>
      </p:sp>
      <p:sp>
        <p:nvSpPr>
          <p:cNvPr id="3" name="2 Marcador de fecha"/>
          <p:cNvSpPr>
            <a:spLocks noGrp="1"/>
          </p:cNvSpPr>
          <p:nvPr>
            <p:ph type="dt" sz="half" idx="10"/>
          </p:nvPr>
        </p:nvSpPr>
        <p:spPr/>
        <p:txBody>
          <a:bodyPr/>
          <a:lstStyle/>
          <a:p>
            <a:fld id="{AB3C7C33-3BD3-4B60-99CA-2C0DDC1897F8}" type="datetime1">
              <a:rPr lang="es-ES" smtClean="0"/>
              <a:pPr/>
              <a:t>27/09/2016</a:t>
            </a:fld>
            <a:endParaRPr lang="es-ES" dirty="0"/>
          </a:p>
        </p:txBody>
      </p:sp>
      <p:sp>
        <p:nvSpPr>
          <p:cNvPr id="4" name="3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5" name="4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11" name="10 Marcador de gráfico"/>
          <p:cNvSpPr>
            <a:spLocks noGrp="1"/>
          </p:cNvSpPr>
          <p:nvPr>
            <p:ph type="chart" sz="quarter" idx="13"/>
          </p:nvPr>
        </p:nvSpPr>
        <p:spPr>
          <a:xfrm>
            <a:off x="3214688" y="785794"/>
            <a:ext cx="5500687" cy="4500581"/>
          </a:xfrm>
        </p:spPr>
        <p:txBody>
          <a:bodyPr/>
          <a:lstStyle/>
          <a:p>
            <a:r>
              <a:rPr lang="es-ES" dirty="0"/>
              <a:t>Haga clic en el icono para agregar un gráfico</a:t>
            </a:r>
          </a:p>
        </p:txBody>
      </p:sp>
      <p:sp>
        <p:nvSpPr>
          <p:cNvPr id="13" name="12 Rectángulo"/>
          <p:cNvSpPr/>
          <p:nvPr/>
        </p:nvSpPr>
        <p:spPr>
          <a:xfrm>
            <a:off x="2857488" y="5143512"/>
            <a:ext cx="142876" cy="142876"/>
          </a:xfrm>
          <a:prstGeom prst="rect">
            <a:avLst/>
          </a:prstGeom>
          <a:solidFill>
            <a:srgbClr val="79CA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cxnSp>
        <p:nvCxnSpPr>
          <p:cNvPr id="16" name="11 Conector recto"/>
          <p:cNvCxnSpPr>
            <a:endCxn id="13" idx="0"/>
          </p:cNvCxnSpPr>
          <p:nvPr/>
        </p:nvCxnSpPr>
        <p:spPr>
          <a:xfrm>
            <a:off x="2928926" y="714356"/>
            <a:ext cx="0" cy="4429156"/>
          </a:xfrm>
          <a:prstGeom prst="line">
            <a:avLst/>
          </a:prstGeom>
          <a:ln w="28575">
            <a:solidFill>
              <a:srgbClr val="79CA27"/>
            </a:solidFill>
          </a:ln>
        </p:spPr>
        <p:style>
          <a:lnRef idx="1">
            <a:schemeClr val="accent1"/>
          </a:lnRef>
          <a:fillRef idx="0">
            <a:schemeClr val="accent1"/>
          </a:fillRef>
          <a:effectRef idx="0">
            <a:schemeClr val="accent1"/>
          </a:effectRef>
          <a:fontRef idx="minor">
            <a:schemeClr val="tx1"/>
          </a:fontRef>
        </p:style>
      </p:cxnSp>
      <p:cxnSp>
        <p:nvCxnSpPr>
          <p:cNvPr id="9" name="11 Conector recto"/>
          <p:cNvCxnSpPr>
            <a:endCxn id="13" idx="0"/>
          </p:cNvCxnSpPr>
          <p:nvPr userDrawn="1"/>
        </p:nvCxnSpPr>
        <p:spPr>
          <a:xfrm>
            <a:off x="2928926" y="714356"/>
            <a:ext cx="0" cy="4429156"/>
          </a:xfrm>
          <a:prstGeom prst="line">
            <a:avLst/>
          </a:prstGeom>
          <a:ln w="28575">
            <a:solidFill>
              <a:srgbClr val="79CA2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546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Diseño personalizado">
    <p:spTree>
      <p:nvGrpSpPr>
        <p:cNvPr id="1" name=""/>
        <p:cNvGrpSpPr/>
        <p:nvPr/>
      </p:nvGrpSpPr>
      <p:grpSpPr>
        <a:xfrm>
          <a:off x="0" y="0"/>
          <a:ext cx="0" cy="0"/>
          <a:chOff x="0" y="0"/>
          <a:chExt cx="0" cy="0"/>
        </a:xfrm>
      </p:grpSpPr>
      <p:sp>
        <p:nvSpPr>
          <p:cNvPr id="2" name="1 Título"/>
          <p:cNvSpPr>
            <a:spLocks noGrp="1"/>
          </p:cNvSpPr>
          <p:nvPr>
            <p:ph type="title"/>
          </p:nvPr>
        </p:nvSpPr>
        <p:spPr>
          <a:xfrm>
            <a:off x="428596" y="142852"/>
            <a:ext cx="8258204" cy="1143000"/>
          </a:xfrm>
        </p:spPr>
        <p:txBody>
          <a:bodyPr>
            <a:noAutofit/>
          </a:bodyPr>
          <a:lstStyle>
            <a:lvl1pPr>
              <a:defRPr sz="4400"/>
            </a:lvl1pPr>
          </a:lstStyle>
          <a:p>
            <a:r>
              <a:rPr lang="es-ES"/>
              <a:t>Haga clic para modificar el estilo de título del patrón</a:t>
            </a:r>
            <a:endParaRPr lang="es-ES" dirty="0"/>
          </a:p>
        </p:txBody>
      </p:sp>
      <p:sp>
        <p:nvSpPr>
          <p:cNvPr id="3" name="2 Marcador de fecha"/>
          <p:cNvSpPr>
            <a:spLocks noGrp="1"/>
          </p:cNvSpPr>
          <p:nvPr>
            <p:ph type="dt" sz="half" idx="10"/>
          </p:nvPr>
        </p:nvSpPr>
        <p:spPr/>
        <p:txBody>
          <a:bodyPr/>
          <a:lstStyle/>
          <a:p>
            <a:fld id="{1F6419E6-2D40-430C-80BC-095CD6734C00}" type="datetime1">
              <a:rPr lang="es-ES" smtClean="0"/>
              <a:pPr/>
              <a:t>27/09/2016</a:t>
            </a:fld>
            <a:endParaRPr lang="es-ES" dirty="0"/>
          </a:p>
        </p:txBody>
      </p:sp>
      <p:sp>
        <p:nvSpPr>
          <p:cNvPr id="4" name="3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5" name="4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1111736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3" name="2 Marcador de contenido"/>
          <p:cNvSpPr>
            <a:spLocks noGrp="1"/>
          </p:cNvSpPr>
          <p:nvPr>
            <p:ph idx="1"/>
          </p:nvPr>
        </p:nvSpPr>
        <p:spPr/>
        <p:txBody>
          <a:bodyPr/>
          <a:lstStyle>
            <a:lvl1pPr>
              <a:spcBef>
                <a:spcPts val="600"/>
              </a:spcBef>
              <a:defRPr/>
            </a:lvl1p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4" name="3 Marcador de fecha"/>
          <p:cNvSpPr>
            <a:spLocks noGrp="1"/>
          </p:cNvSpPr>
          <p:nvPr>
            <p:ph type="dt" sz="half" idx="10"/>
          </p:nvPr>
        </p:nvSpPr>
        <p:spPr>
          <a:xfrm>
            <a:off x="1928794" y="6492875"/>
            <a:ext cx="1432473" cy="365125"/>
          </a:xfrm>
        </p:spPr>
        <p:txBody>
          <a:bodyPr/>
          <a:lstStyle/>
          <a:p>
            <a:fld id="{51AD4A2B-43D8-42D4-921F-CEC9421467EC}" type="datetime1">
              <a:rPr lang="es-ES" smtClean="0"/>
              <a:pPr/>
              <a:t>27/09/2016</a:t>
            </a:fld>
            <a:endParaRPr lang="es-ES" dirty="0"/>
          </a:p>
        </p:txBody>
      </p:sp>
      <p:sp>
        <p:nvSpPr>
          <p:cNvPr id="5" name="4 Marcador de pie de página"/>
          <p:cNvSpPr>
            <a:spLocks noGrp="1"/>
          </p:cNvSpPr>
          <p:nvPr>
            <p:ph type="ftr" sz="quarter" idx="11"/>
          </p:nvPr>
        </p:nvSpPr>
        <p:spPr>
          <a:xfrm>
            <a:off x="3505200" y="6492875"/>
            <a:ext cx="5138766" cy="365125"/>
          </a:xfrm>
        </p:spPr>
        <p:txBody>
          <a:body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34252850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79553024-CA05-4324-8900-401E51F3F37B}" type="datetime1">
              <a:rPr lang="es-ES" smtClean="0"/>
              <a:pPr/>
              <a:t>27/09/2016</a:t>
            </a:fld>
            <a:endParaRPr lang="es-ES" dirty="0"/>
          </a:p>
        </p:txBody>
      </p:sp>
      <p:sp>
        <p:nvSpPr>
          <p:cNvPr id="3" name="2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4" name="3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Tree>
    <p:extLst>
      <p:ext uri="{BB962C8B-B14F-4D97-AF65-F5344CB8AC3E}">
        <p14:creationId xmlns:p14="http://schemas.microsoft.com/office/powerpoint/2010/main" val="20376554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p>
        </p:txBody>
      </p:sp>
      <p:sp>
        <p:nvSpPr>
          <p:cNvPr id="5" name="4 Marcador de fecha"/>
          <p:cNvSpPr>
            <a:spLocks noGrp="1"/>
          </p:cNvSpPr>
          <p:nvPr>
            <p:ph type="dt" sz="half" idx="10"/>
          </p:nvPr>
        </p:nvSpPr>
        <p:spPr/>
        <p:txBody>
          <a:bodyPr/>
          <a:lstStyle/>
          <a:p>
            <a:fld id="{AB46239A-F3CE-4DED-B15C-0CC21F16BC0D}" type="datetime1">
              <a:rPr lang="es-ES" smtClean="0"/>
              <a:pPr/>
              <a:t>27/09/2016</a:t>
            </a:fld>
            <a:endParaRPr lang="es-ES" dirty="0"/>
          </a:p>
        </p:txBody>
      </p:sp>
      <p:sp>
        <p:nvSpPr>
          <p:cNvPr id="6" name="5 Marcador de pie de página"/>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7" name="6 Marcador de número de diapositiva"/>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10" name="Content Placeholder 9"/>
          <p:cNvSpPr>
            <a:spLocks noGrp="1"/>
          </p:cNvSpPr>
          <p:nvPr>
            <p:ph sz="quarter" idx="13"/>
          </p:nvPr>
        </p:nvSpPr>
        <p:spPr>
          <a:xfrm>
            <a:off x="428596" y="1348848"/>
            <a:ext cx="4046538" cy="46624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
        <p:nvSpPr>
          <p:cNvPr id="11" name="Content Placeholder 9"/>
          <p:cNvSpPr>
            <a:spLocks noGrp="1"/>
          </p:cNvSpPr>
          <p:nvPr>
            <p:ph sz="quarter" idx="14"/>
          </p:nvPr>
        </p:nvSpPr>
        <p:spPr>
          <a:xfrm>
            <a:off x="4611658" y="1348848"/>
            <a:ext cx="4046538" cy="466248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endParaRPr lang="es-ES" dirty="0"/>
          </a:p>
        </p:txBody>
      </p:sp>
    </p:spTree>
    <p:extLst>
      <p:ext uri="{BB962C8B-B14F-4D97-AF65-F5344CB8AC3E}">
        <p14:creationId xmlns:p14="http://schemas.microsoft.com/office/powerpoint/2010/main" val="3684110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p>
        </p:txBody>
      </p:sp>
      <p:sp>
        <p:nvSpPr>
          <p:cNvPr id="3" name="Date Placeholder 2"/>
          <p:cNvSpPr>
            <a:spLocks noGrp="1"/>
          </p:cNvSpPr>
          <p:nvPr>
            <p:ph type="dt" sz="half" idx="10"/>
          </p:nvPr>
        </p:nvSpPr>
        <p:spPr/>
        <p:txBody>
          <a:bodyPr/>
          <a:lstStyle/>
          <a:p>
            <a:fld id="{89ED8384-F249-4029-B08D-F6E33C1A6B1D}" type="datetime1">
              <a:rPr lang="es-ES" smtClean="0"/>
              <a:pPr/>
              <a:t>27/09/2016</a:t>
            </a:fld>
            <a:endParaRPr lang="es-ES" dirty="0"/>
          </a:p>
        </p:txBody>
      </p:sp>
      <p:sp>
        <p:nvSpPr>
          <p:cNvPr id="4" name="Footer Placeholder 3"/>
          <p:cNvSpPr>
            <a:spLocks noGrp="1"/>
          </p:cNvSpPr>
          <p:nvPr>
            <p:ph type="ftr" sz="quarter" idx="11"/>
          </p:nvPr>
        </p:nvSpPr>
        <p:spPr/>
        <p:txBody>
          <a:bodyPr/>
          <a:lstStyle/>
          <a:p>
            <a:r>
              <a:rPr lang="en-US" dirty="0"/>
              <a:t>Cognitive based strategies for security in Wireless Sensor Networks</a:t>
            </a:r>
            <a:endParaRPr lang="es-ES" dirty="0"/>
          </a:p>
        </p:txBody>
      </p:sp>
      <p:sp>
        <p:nvSpPr>
          <p:cNvPr id="5" name="Slide Number Placeholder 4"/>
          <p:cNvSpPr>
            <a:spLocks noGrp="1"/>
          </p:cNvSpPr>
          <p:nvPr>
            <p:ph type="sldNum" sz="quarter" idx="12"/>
          </p:nvPr>
        </p:nvSpPr>
        <p:spPr/>
        <p:txBody>
          <a:bodyPr/>
          <a:lstStyle/>
          <a:p>
            <a:fld id="{A259D134-71CD-43F6-A501-5E8BD6D3DFEE}" type="slidenum">
              <a:rPr lang="es-ES" smtClean="0"/>
              <a:pPr/>
              <a:t>‹Nº›</a:t>
            </a:fld>
            <a:endParaRPr lang="es-ES" dirty="0"/>
          </a:p>
        </p:txBody>
      </p:sp>
      <p:sp>
        <p:nvSpPr>
          <p:cNvPr id="7" name="Content Placeholder 6"/>
          <p:cNvSpPr>
            <a:spLocks noGrp="1"/>
          </p:cNvSpPr>
          <p:nvPr>
            <p:ph sz="quarter" idx="13"/>
          </p:nvPr>
        </p:nvSpPr>
        <p:spPr>
          <a:xfrm>
            <a:off x="428625" y="1396999"/>
            <a:ext cx="8243888" cy="2269067"/>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8" name="Content Placeholder 6"/>
          <p:cNvSpPr>
            <a:spLocks noGrp="1"/>
          </p:cNvSpPr>
          <p:nvPr>
            <p:ph sz="quarter" idx="14"/>
          </p:nvPr>
        </p:nvSpPr>
        <p:spPr>
          <a:xfrm>
            <a:off x="428625" y="3777213"/>
            <a:ext cx="8243888" cy="2283862"/>
          </a:xfrm>
        </p:spPr>
        <p:txBody>
          <a:bodyPr/>
          <a:lstStyle/>
          <a:p>
            <a:pPr lvl="0"/>
            <a:r>
              <a:rPr lang="es-ES"/>
              <a:t>Editar el estilo de texto del patrón</a:t>
            </a:r>
          </a:p>
          <a:p>
            <a:pPr lvl="1"/>
            <a:r>
              <a:rPr lang="es-ES"/>
              <a:t>Segundo nivel</a:t>
            </a:r>
          </a:p>
          <a:p>
            <a:pPr lvl="2"/>
            <a:r>
              <a:rPr lang="es-ES"/>
              <a:t>Tercer nivel</a:t>
            </a:r>
          </a:p>
          <a:p>
            <a:pPr lvl="3"/>
            <a:r>
              <a:rPr lang="es-ES"/>
              <a:t>Cuarto nivel</a:t>
            </a:r>
          </a:p>
          <a:p>
            <a:pPr lvl="4"/>
            <a:r>
              <a:rPr lang="es-ES"/>
              <a:t>Quinto nivel</a:t>
            </a:r>
          </a:p>
        </p:txBody>
      </p:sp>
    </p:spTree>
    <p:extLst>
      <p:ext uri="{BB962C8B-B14F-4D97-AF65-F5344CB8AC3E}">
        <p14:creationId xmlns:p14="http://schemas.microsoft.com/office/powerpoint/2010/main" val="3391723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28596" y="142852"/>
            <a:ext cx="8229600" cy="1143000"/>
          </a:xfrm>
          <a:prstGeom prst="rect">
            <a:avLst/>
          </a:prstGeom>
        </p:spPr>
        <p:txBody>
          <a:bodyPr vert="horz" lIns="91440" tIns="45720" rIns="91440" bIns="45720" rtlCol="0" anchor="ctr">
            <a:normAutofit/>
          </a:bodyPr>
          <a:lstStyle/>
          <a:p>
            <a:r>
              <a:rPr lang="es-ES" dirty="0"/>
              <a:t>Haga clic para modificar el estilo de título del patrón</a:t>
            </a:r>
          </a:p>
        </p:txBody>
      </p:sp>
      <p:sp>
        <p:nvSpPr>
          <p:cNvPr id="3" name="2 Marcador de texto"/>
          <p:cNvSpPr>
            <a:spLocks noGrp="1"/>
          </p:cNvSpPr>
          <p:nvPr>
            <p:ph type="body" idx="1"/>
          </p:nvPr>
        </p:nvSpPr>
        <p:spPr>
          <a:xfrm>
            <a:off x="428596" y="1357298"/>
            <a:ext cx="8258204" cy="4768865"/>
          </a:xfrm>
          <a:prstGeom prst="rect">
            <a:avLst/>
          </a:prstGeom>
        </p:spPr>
        <p:txBody>
          <a:bodyPr vert="horz" lIns="91440" tIns="45720" rIns="91440" bIns="45720" rtlCol="0">
            <a:normAutofit/>
          </a:bodyPr>
          <a:lstStyle/>
          <a:p>
            <a:pPr lvl="0"/>
            <a:r>
              <a:rPr lang="es-ES" dirty="0"/>
              <a:t>Haga clic para modificar el estilo de texto del patrón</a:t>
            </a:r>
          </a:p>
          <a:p>
            <a:pPr lvl="1"/>
            <a:r>
              <a:rPr lang="es-ES" dirty="0"/>
              <a:t>Segundo nivel</a:t>
            </a:r>
          </a:p>
          <a:p>
            <a:pPr lvl="2"/>
            <a:r>
              <a:rPr lang="es-ES" dirty="0"/>
              <a:t>Tercer nivel</a:t>
            </a:r>
          </a:p>
          <a:p>
            <a:pPr lvl="3"/>
            <a:r>
              <a:rPr lang="es-ES" dirty="0"/>
              <a:t>Cuarto nivel</a:t>
            </a:r>
          </a:p>
          <a:p>
            <a:pPr lvl="4"/>
            <a:r>
              <a:rPr lang="es-ES" dirty="0"/>
              <a:t>Quinto nivel</a:t>
            </a:r>
          </a:p>
        </p:txBody>
      </p:sp>
      <p:sp>
        <p:nvSpPr>
          <p:cNvPr id="4" name="3 Marcador de fecha"/>
          <p:cNvSpPr>
            <a:spLocks noGrp="1"/>
          </p:cNvSpPr>
          <p:nvPr>
            <p:ph type="dt" sz="half" idx="2"/>
          </p:nvPr>
        </p:nvSpPr>
        <p:spPr>
          <a:xfrm>
            <a:off x="1928794" y="6492875"/>
            <a:ext cx="1119206"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ED8384-F249-4029-B08D-F6E33C1A6B1D}" type="datetime1">
              <a:rPr lang="es-ES" smtClean="0"/>
              <a:pPr/>
              <a:t>27/09/2016</a:t>
            </a:fld>
            <a:endParaRPr lang="es-ES" dirty="0"/>
          </a:p>
        </p:txBody>
      </p:sp>
      <p:sp>
        <p:nvSpPr>
          <p:cNvPr id="5" name="4 Marcador de pie de página"/>
          <p:cNvSpPr>
            <a:spLocks noGrp="1"/>
          </p:cNvSpPr>
          <p:nvPr>
            <p:ph type="ftr" sz="quarter" idx="3"/>
          </p:nvPr>
        </p:nvSpPr>
        <p:spPr>
          <a:xfrm>
            <a:off x="3048001" y="6492875"/>
            <a:ext cx="5595966" cy="365125"/>
          </a:xfrm>
          <a:prstGeom prst="rect">
            <a:avLst/>
          </a:prstGeom>
        </p:spPr>
        <p:txBody>
          <a:bodyPr vert="horz" lIns="91440" tIns="45720" rIns="91440" bIns="45720" rtlCol="0" anchor="ctr"/>
          <a:lstStyle>
            <a:lvl1pPr algn="ctr">
              <a:defRPr sz="1200">
                <a:solidFill>
                  <a:schemeClr val="tx1">
                    <a:lumMod val="50000"/>
                    <a:lumOff val="50000"/>
                  </a:schemeClr>
                </a:solidFill>
              </a:defRPr>
            </a:lvl1pPr>
          </a:lstStyle>
          <a:p>
            <a:r>
              <a:rPr lang="en-US" dirty="0"/>
              <a:t>Cognitive based strategies for security in Wireless Sensor Networks</a:t>
            </a:r>
            <a:endParaRPr lang="es-ES" dirty="0"/>
          </a:p>
        </p:txBody>
      </p:sp>
      <p:sp>
        <p:nvSpPr>
          <p:cNvPr id="6" name="5 Marcador de número de diapositiva"/>
          <p:cNvSpPr>
            <a:spLocks noGrp="1"/>
          </p:cNvSpPr>
          <p:nvPr>
            <p:ph type="sldNum" sz="quarter" idx="4"/>
          </p:nvPr>
        </p:nvSpPr>
        <p:spPr>
          <a:xfrm>
            <a:off x="8672538" y="6492875"/>
            <a:ext cx="471462"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59D134-71CD-43F6-A501-5E8BD6D3DFEE}" type="slidenum">
              <a:rPr lang="es-ES" smtClean="0"/>
              <a:pPr/>
              <a:t>‹Nº›</a:t>
            </a:fld>
            <a:endParaRPr lang="es-ES" dirty="0"/>
          </a:p>
        </p:txBody>
      </p:sp>
      <p:cxnSp>
        <p:nvCxnSpPr>
          <p:cNvPr id="9" name="8 Conector recto"/>
          <p:cNvCxnSpPr>
            <a:stCxn id="10" idx="3"/>
          </p:cNvCxnSpPr>
          <p:nvPr/>
        </p:nvCxnSpPr>
        <p:spPr>
          <a:xfrm>
            <a:off x="1928794" y="6500834"/>
            <a:ext cx="7202248" cy="1588"/>
          </a:xfrm>
          <a:prstGeom prst="line">
            <a:avLst/>
          </a:prstGeom>
          <a:solidFill>
            <a:schemeClr val="tx2"/>
          </a:solidFill>
          <a:ln w="31750" cap="sq">
            <a:solidFill>
              <a:srgbClr val="79CA27"/>
            </a:solidFill>
          </a:ln>
        </p:spPr>
        <p:style>
          <a:lnRef idx="1">
            <a:schemeClr val="accent1"/>
          </a:lnRef>
          <a:fillRef idx="0">
            <a:schemeClr val="accent1"/>
          </a:fillRef>
          <a:effectRef idx="0">
            <a:schemeClr val="accent1"/>
          </a:effectRef>
          <a:fontRef idx="minor">
            <a:schemeClr val="tx1"/>
          </a:fontRef>
        </p:style>
      </p:cxnSp>
      <p:sp>
        <p:nvSpPr>
          <p:cNvPr id="10" name="9 Rectángulo"/>
          <p:cNvSpPr/>
          <p:nvPr/>
        </p:nvSpPr>
        <p:spPr>
          <a:xfrm>
            <a:off x="1785918" y="6429396"/>
            <a:ext cx="142876" cy="142876"/>
          </a:xfrm>
          <a:prstGeom prst="rect">
            <a:avLst/>
          </a:prstGeom>
          <a:solidFill>
            <a:srgbClr val="79CA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pic>
        <p:nvPicPr>
          <p:cNvPr id="11" name="Picture 10"/>
          <p:cNvPicPr>
            <a:picLocks noChangeAspect="1"/>
          </p:cNvPicPr>
          <p:nvPr userDrawn="1"/>
        </p:nvPicPr>
        <p:blipFill>
          <a:blip r:embed="rId20">
            <a:extLst>
              <a:ext uri="{28A0092B-C50C-407E-A947-70E740481C1C}">
                <a14:useLocalDpi xmlns:a14="http://schemas.microsoft.com/office/drawing/2010/main" val="0"/>
              </a:ext>
            </a:extLst>
          </a:blip>
          <a:stretch>
            <a:fillRect/>
          </a:stretch>
        </p:blipFill>
        <p:spPr>
          <a:xfrm>
            <a:off x="182198" y="6254436"/>
            <a:ext cx="492796" cy="492796"/>
          </a:xfrm>
          <a:prstGeom prst="rect">
            <a:avLst/>
          </a:prstGeom>
        </p:spPr>
      </p:pic>
    </p:spTree>
    <p:extLst>
      <p:ext uri="{BB962C8B-B14F-4D97-AF65-F5344CB8AC3E}">
        <p14:creationId xmlns:p14="http://schemas.microsoft.com/office/powerpoint/2010/main" val="3294690073"/>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7" r:id="rId9"/>
    <p:sldLayoutId id="2147483710" r:id="rId10"/>
    <p:sldLayoutId id="2147483711" r:id="rId11"/>
    <p:sldLayoutId id="2147483712" r:id="rId12"/>
    <p:sldLayoutId id="2147483713" r:id="rId13"/>
    <p:sldLayoutId id="2147483714" r:id="rId14"/>
    <p:sldLayoutId id="2147483715" r:id="rId15"/>
    <p:sldLayoutId id="2147483716" r:id="rId16"/>
    <p:sldLayoutId id="2147483693" r:id="rId17"/>
    <p:sldLayoutId id="2147483694" r:id="rId18"/>
  </p:sldLayoutIdLst>
  <p:hf hdr="0"/>
  <p:txStyles>
    <p:titleStyle>
      <a:lvl1pPr algn="l" defTabSz="914400" rtl="0" eaLnBrk="1" latinLnBrk="0" hangingPunct="1">
        <a:spcBef>
          <a:spcPct val="0"/>
        </a:spcBef>
        <a:buNone/>
        <a:defRPr sz="4400" b="1" kern="1200">
          <a:solidFill>
            <a:schemeClr val="tx1"/>
          </a:solidFill>
          <a:latin typeface="+mj-lt"/>
          <a:ea typeface="+mj-ea"/>
          <a:cs typeface="+mj-cs"/>
        </a:defRPr>
      </a:lvl1pPr>
    </p:titleStyle>
    <p:bodyStyle>
      <a:lvl1pPr marL="324000" indent="-324000" algn="l" defTabSz="914400" rtl="0" eaLnBrk="1" latinLnBrk="0" hangingPunct="1">
        <a:lnSpc>
          <a:spcPct val="100000"/>
        </a:lnSpc>
        <a:spcBef>
          <a:spcPts val="0"/>
        </a:spcBef>
        <a:spcAft>
          <a:spcPts val="600"/>
        </a:spcAft>
        <a:buClr>
          <a:srgbClr val="79CA27"/>
        </a:buClr>
        <a:buFont typeface="Wingdings" pitchFamily="2" charset="2"/>
        <a:buChar char="§"/>
        <a:defRPr sz="2800" kern="1200">
          <a:solidFill>
            <a:schemeClr val="tx1"/>
          </a:solidFill>
          <a:latin typeface="+mn-lt"/>
          <a:ea typeface="+mn-ea"/>
          <a:cs typeface="+mn-cs"/>
        </a:defRPr>
      </a:lvl1pPr>
      <a:lvl2pPr marL="648000" indent="-324000" algn="l" defTabSz="914400" rtl="0" eaLnBrk="1" latinLnBrk="0" hangingPunct="1">
        <a:spcBef>
          <a:spcPts val="0"/>
        </a:spcBef>
        <a:spcAft>
          <a:spcPts val="600"/>
        </a:spcAft>
        <a:buClr>
          <a:srgbClr val="79CA27"/>
        </a:buClr>
        <a:buFont typeface="Arial" panose="020B0604020202020204" pitchFamily="34" charset="0"/>
        <a:buChar char="•"/>
        <a:defRPr sz="2200" kern="1200">
          <a:solidFill>
            <a:schemeClr val="tx1"/>
          </a:solidFill>
          <a:latin typeface="+mn-lt"/>
          <a:ea typeface="+mn-ea"/>
          <a:cs typeface="+mn-cs"/>
        </a:defRPr>
      </a:lvl2pPr>
      <a:lvl3pPr marL="936000" indent="-288000" algn="l" defTabSz="914400" rtl="0" eaLnBrk="1" latinLnBrk="0" hangingPunct="1">
        <a:spcBef>
          <a:spcPts val="0"/>
        </a:spcBef>
        <a:spcAft>
          <a:spcPts val="600"/>
        </a:spcAft>
        <a:buClr>
          <a:srgbClr val="79CA27"/>
        </a:buClr>
        <a:buFont typeface="Wingdings" panose="05000000000000000000" pitchFamily="2" charset="2"/>
        <a:buChar char="§"/>
        <a:defRPr sz="2000" kern="1200">
          <a:solidFill>
            <a:schemeClr val="tx1"/>
          </a:solidFill>
          <a:latin typeface="+mn-lt"/>
          <a:ea typeface="+mn-ea"/>
          <a:cs typeface="+mn-cs"/>
        </a:defRPr>
      </a:lvl3pPr>
      <a:lvl4pPr marL="1224000" indent="-288000" algn="l" defTabSz="914400" rtl="0" eaLnBrk="1" latinLnBrk="0" hangingPunct="1">
        <a:spcBef>
          <a:spcPts val="0"/>
        </a:spcBef>
        <a:spcAft>
          <a:spcPts val="600"/>
        </a:spcAft>
        <a:buClr>
          <a:srgbClr val="79CA27"/>
        </a:buClr>
        <a:buFont typeface="Arial" panose="020B0604020202020204" pitchFamily="34" charset="0"/>
        <a:buChar char="•"/>
        <a:defRPr sz="1800" kern="1200">
          <a:solidFill>
            <a:schemeClr val="tx1"/>
          </a:solidFill>
          <a:latin typeface="+mn-lt"/>
          <a:ea typeface="+mn-ea"/>
          <a:cs typeface="+mn-cs"/>
        </a:defRPr>
      </a:lvl4pPr>
      <a:lvl5pPr marL="1548000" indent="-252000" algn="l" defTabSz="914400" rtl="0" eaLnBrk="1" latinLnBrk="0" hangingPunct="1">
        <a:spcBef>
          <a:spcPts val="0"/>
        </a:spcBef>
        <a:spcAft>
          <a:spcPts val="600"/>
        </a:spcAft>
        <a:buClr>
          <a:srgbClr val="79CA27"/>
        </a:buClr>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8.xml"/><Relationship Id="rId5" Type="http://schemas.openxmlformats.org/officeDocument/2006/relationships/image" Target="../media/image22.jpeg"/><Relationship Id="rId4" Type="http://schemas.openxmlformats.org/officeDocument/2006/relationships/image" Target="../media/image2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24.jpe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214282" y="4643445"/>
            <a:ext cx="8715436" cy="1344759"/>
          </a:xfrm>
        </p:spPr>
        <p:txBody>
          <a:bodyPr>
            <a:normAutofit/>
          </a:bodyPr>
          <a:lstStyle/>
          <a:p>
            <a:pPr>
              <a:lnSpc>
                <a:spcPct val="120000"/>
              </a:lnSpc>
              <a:spcBef>
                <a:spcPts val="1200"/>
              </a:spcBef>
            </a:pPr>
            <a:r>
              <a:rPr lang="es-ES" dirty="0"/>
              <a:t>Autor: Tomas Valencia Noheda</a:t>
            </a:r>
          </a:p>
          <a:p>
            <a:pPr>
              <a:lnSpc>
                <a:spcPct val="120000"/>
              </a:lnSpc>
              <a:spcBef>
                <a:spcPts val="1200"/>
              </a:spcBef>
            </a:pPr>
            <a:r>
              <a:rPr lang="es-ES" dirty="0"/>
              <a:t>Tutor: Alvaro Araujo Pinto</a:t>
            </a:r>
          </a:p>
        </p:txBody>
      </p:sp>
      <p:sp>
        <p:nvSpPr>
          <p:cNvPr id="6" name="Date Placeholder 5"/>
          <p:cNvSpPr>
            <a:spLocks noGrp="1"/>
          </p:cNvSpPr>
          <p:nvPr>
            <p:ph type="dt" sz="half" idx="10"/>
          </p:nvPr>
        </p:nvSpPr>
        <p:spPr/>
        <p:txBody>
          <a:bodyPr/>
          <a:lstStyle/>
          <a:p>
            <a:fld id="{3E906B9C-6641-4599-8FB4-B5DEEDDA1170}" type="datetime1">
              <a:rPr lang="es-ES" smtClean="0"/>
              <a:pPr/>
              <a:t>27/09/2016</a:t>
            </a:fld>
            <a:endParaRPr lang="es-ES" dirty="0"/>
          </a:p>
        </p:txBody>
      </p:sp>
      <p:sp>
        <p:nvSpPr>
          <p:cNvPr id="7" name="Footer Placeholder 6"/>
          <p:cNvSpPr>
            <a:spLocks noGrp="1"/>
          </p:cNvSpPr>
          <p:nvPr>
            <p:ph type="ftr" sz="quarter" idx="11"/>
          </p:nvPr>
        </p:nvSpPr>
        <p:spPr/>
        <p:txBody>
          <a:bodyPr/>
          <a:lstStyle/>
          <a:p>
            <a:r>
              <a:rPr lang="es-ES" dirty="0"/>
              <a:t>Diseño e implementación de un servicio de acceso inalámbrico a dispositivos médicos mediante Heart-to-Heart</a:t>
            </a:r>
          </a:p>
        </p:txBody>
      </p:sp>
      <p:sp>
        <p:nvSpPr>
          <p:cNvPr id="8" name="Slide Number Placeholder 7"/>
          <p:cNvSpPr>
            <a:spLocks noGrp="1"/>
          </p:cNvSpPr>
          <p:nvPr>
            <p:ph type="sldNum" sz="quarter" idx="12"/>
          </p:nvPr>
        </p:nvSpPr>
        <p:spPr/>
        <p:txBody>
          <a:bodyPr/>
          <a:lstStyle/>
          <a:p>
            <a:fld id="{A259D134-71CD-43F6-A501-5E8BD6D3DFEE}" type="slidenum">
              <a:rPr lang="es-ES" smtClean="0"/>
              <a:pPr/>
              <a:t>1</a:t>
            </a:fld>
            <a:endParaRPr lang="es-ES" dirty="0"/>
          </a:p>
        </p:txBody>
      </p:sp>
      <p:sp>
        <p:nvSpPr>
          <p:cNvPr id="4" name="Title 3"/>
          <p:cNvSpPr>
            <a:spLocks noGrp="1"/>
          </p:cNvSpPr>
          <p:nvPr>
            <p:ph type="title"/>
          </p:nvPr>
        </p:nvSpPr>
        <p:spPr>
          <a:xfrm>
            <a:off x="214282" y="495437"/>
            <a:ext cx="8715436" cy="3571900"/>
          </a:xfrm>
        </p:spPr>
        <p:txBody>
          <a:bodyPr/>
          <a:lstStyle/>
          <a:p>
            <a:pPr>
              <a:lnSpc>
                <a:spcPct val="100000"/>
              </a:lnSpc>
            </a:pPr>
            <a:r>
              <a:rPr lang="es-ES" sz="4400" dirty="0">
                <a:solidFill>
                  <a:schemeClr val="tx1"/>
                </a:solidFill>
              </a:rPr>
              <a:t>Diseño e implementación de un servicio de acceso inalámbrico a dispositivos médicos mediante Heart-to-Heart</a:t>
            </a:r>
          </a:p>
        </p:txBody>
      </p:sp>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23265" b="13039"/>
          <a:stretch/>
        </p:blipFill>
        <p:spPr>
          <a:xfrm>
            <a:off x="1081877" y="4572008"/>
            <a:ext cx="2723575" cy="1416196"/>
          </a:xfrm>
          <a:prstGeom prst="rect">
            <a:avLst/>
          </a:prstGeom>
        </p:spPr>
      </p:pic>
    </p:spTree>
    <p:extLst>
      <p:ext uri="{BB962C8B-B14F-4D97-AF65-F5344CB8AC3E}">
        <p14:creationId xmlns:p14="http://schemas.microsoft.com/office/powerpoint/2010/main" val="15278778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ES" dirty="0"/>
              <a:t>DISEÑO E IMPLEMENTACIÓN DEL PRIMER PROTOTIPO</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52257" y="6492875"/>
            <a:ext cx="5791709"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10</a:t>
            </a:fld>
            <a:endParaRPr lang="es-ES" dirty="0"/>
          </a:p>
        </p:txBody>
      </p:sp>
    </p:spTree>
    <p:extLst>
      <p:ext uri="{BB962C8B-B14F-4D97-AF65-F5344CB8AC3E}">
        <p14:creationId xmlns:p14="http://schemas.microsoft.com/office/powerpoint/2010/main" val="893062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Autofit/>
          </a:bodyPr>
          <a:lstStyle/>
          <a:p>
            <a:r>
              <a:rPr lang="es-ES" sz="3200" dirty="0"/>
              <a:t>DISEÑO DEL PRIMER PROTOTIPO</a:t>
            </a:r>
          </a:p>
        </p:txBody>
      </p:sp>
      <p:sp>
        <p:nvSpPr>
          <p:cNvPr id="3" name="Marcador de contenido 2"/>
          <p:cNvSpPr>
            <a:spLocks noGrp="1"/>
          </p:cNvSpPr>
          <p:nvPr>
            <p:ph idx="1"/>
          </p:nvPr>
        </p:nvSpPr>
        <p:spPr/>
        <p:txBody>
          <a:bodyPr/>
          <a:lstStyle/>
          <a:p>
            <a:r>
              <a:rPr lang="es-ES" dirty="0"/>
              <a:t>Arquitectura software</a:t>
            </a:r>
          </a:p>
          <a:p>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18701" y="6492875"/>
            <a:ext cx="5825265"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11</a:t>
            </a:fld>
            <a:endParaRPr lang="es-ES" dirty="0"/>
          </a:p>
        </p:txBody>
      </p:sp>
      <p:pic>
        <p:nvPicPr>
          <p:cNvPr id="7" name="Imagen 6"/>
          <p:cNvPicPr>
            <a:picLocks noChangeAspect="1"/>
          </p:cNvPicPr>
          <p:nvPr/>
        </p:nvPicPr>
        <p:blipFill>
          <a:blip r:embed="rId2"/>
          <a:stretch>
            <a:fillRect/>
          </a:stretch>
        </p:blipFill>
        <p:spPr>
          <a:xfrm>
            <a:off x="1147347" y="2266015"/>
            <a:ext cx="6820701" cy="2951429"/>
          </a:xfrm>
          <a:prstGeom prst="rect">
            <a:avLst/>
          </a:prstGeom>
        </p:spPr>
      </p:pic>
    </p:spTree>
    <p:extLst>
      <p:ext uri="{BB962C8B-B14F-4D97-AF65-F5344CB8AC3E}">
        <p14:creationId xmlns:p14="http://schemas.microsoft.com/office/powerpoint/2010/main" val="2014949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2"/>
          <a:stretch>
            <a:fillRect/>
          </a:stretch>
        </p:blipFill>
        <p:spPr>
          <a:xfrm>
            <a:off x="2161167" y="3005090"/>
            <a:ext cx="4764458" cy="2910158"/>
          </a:xfrm>
          <a:prstGeom prst="rect">
            <a:avLst/>
          </a:prstGeom>
        </p:spPr>
      </p:pic>
      <p:sp>
        <p:nvSpPr>
          <p:cNvPr id="2" name="Título 1"/>
          <p:cNvSpPr>
            <a:spLocks noGrp="1"/>
          </p:cNvSpPr>
          <p:nvPr>
            <p:ph type="title"/>
          </p:nvPr>
        </p:nvSpPr>
        <p:spPr/>
        <p:txBody>
          <a:bodyPr>
            <a:normAutofit/>
          </a:bodyPr>
          <a:lstStyle/>
          <a:p>
            <a:r>
              <a:rPr lang="es-ES" sz="3200" dirty="0"/>
              <a:t>DISEÑO DEL PRIMER PROTOTIPO</a:t>
            </a:r>
          </a:p>
        </p:txBody>
      </p:sp>
      <p:sp>
        <p:nvSpPr>
          <p:cNvPr id="3" name="Marcador de contenido 2"/>
          <p:cNvSpPr>
            <a:spLocks noGrp="1"/>
          </p:cNvSpPr>
          <p:nvPr>
            <p:ph idx="1"/>
          </p:nvPr>
        </p:nvSpPr>
        <p:spPr/>
        <p:txBody>
          <a:bodyPr/>
          <a:lstStyle/>
          <a:p>
            <a:r>
              <a:rPr lang="es-ES" dirty="0"/>
              <a:t>Tratamiento digital de la señal</a:t>
            </a:r>
          </a:p>
          <a:p>
            <a:pPr lvl="1">
              <a:lnSpc>
                <a:spcPct val="150000"/>
              </a:lnSpc>
            </a:pPr>
            <a:r>
              <a:rPr lang="es-ES" dirty="0"/>
              <a:t>Eliminación de ruido</a:t>
            </a:r>
          </a:p>
          <a:p>
            <a:pPr lvl="1">
              <a:lnSpc>
                <a:spcPct val="150000"/>
              </a:lnSpc>
            </a:pPr>
            <a:r>
              <a:rPr lang="es-ES" dirty="0"/>
              <a:t>Resaltado de la información</a:t>
            </a:r>
          </a:p>
          <a:p>
            <a:pPr lvl="1"/>
            <a:endParaRPr lang="es-ES" dirty="0"/>
          </a:p>
          <a:p>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27090" y="6492875"/>
            <a:ext cx="5816876"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12</a:t>
            </a:fld>
            <a:endParaRPr lang="es-ES" dirty="0"/>
          </a:p>
        </p:txBody>
      </p:sp>
    </p:spTree>
    <p:extLst>
      <p:ext uri="{BB962C8B-B14F-4D97-AF65-F5344CB8AC3E}">
        <p14:creationId xmlns:p14="http://schemas.microsoft.com/office/powerpoint/2010/main" val="2946981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3200" dirty="0"/>
              <a:t>DISEÑO DEL PRIMER PROTOTIPO</a:t>
            </a:r>
          </a:p>
        </p:txBody>
      </p:sp>
      <p:sp>
        <p:nvSpPr>
          <p:cNvPr id="3" name="Marcador de contenido 2"/>
          <p:cNvSpPr>
            <a:spLocks noGrp="1"/>
          </p:cNvSpPr>
          <p:nvPr>
            <p:ph idx="1"/>
          </p:nvPr>
        </p:nvSpPr>
        <p:spPr/>
        <p:txBody>
          <a:bodyPr/>
          <a:lstStyle/>
          <a:p>
            <a:pPr>
              <a:lnSpc>
                <a:spcPct val="150000"/>
              </a:lnSpc>
            </a:pPr>
            <a:r>
              <a:rPr lang="es-ES" dirty="0"/>
              <a:t>Detección del intervalo RR</a:t>
            </a:r>
          </a:p>
          <a:p>
            <a:pPr lvl="1"/>
            <a:r>
              <a:rPr lang="es-ES" dirty="0"/>
              <a:t>Detección en primera derivada y uso de dos umbrales</a:t>
            </a:r>
          </a:p>
          <a:p>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27090" y="6492875"/>
            <a:ext cx="5816876"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13</a:t>
            </a:fld>
            <a:endParaRPr lang="es-ES" dirty="0"/>
          </a:p>
        </p:txBody>
      </p:sp>
      <p:pic>
        <p:nvPicPr>
          <p:cNvPr id="8" name="Imagen 7"/>
          <p:cNvPicPr>
            <a:picLocks noChangeAspect="1"/>
          </p:cNvPicPr>
          <p:nvPr/>
        </p:nvPicPr>
        <p:blipFill>
          <a:blip r:embed="rId2"/>
          <a:stretch>
            <a:fillRect/>
          </a:stretch>
        </p:blipFill>
        <p:spPr>
          <a:xfrm>
            <a:off x="772886" y="2604807"/>
            <a:ext cx="7075713" cy="3888068"/>
          </a:xfrm>
          <a:prstGeom prst="rect">
            <a:avLst/>
          </a:prstGeom>
        </p:spPr>
      </p:pic>
    </p:spTree>
    <p:extLst>
      <p:ext uri="{BB962C8B-B14F-4D97-AF65-F5344CB8AC3E}">
        <p14:creationId xmlns:p14="http://schemas.microsoft.com/office/powerpoint/2010/main" val="267982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3200" dirty="0"/>
              <a:t>DISEÑO DEL PRIMER PROTOTIPO</a:t>
            </a:r>
          </a:p>
        </p:txBody>
      </p:sp>
      <mc:AlternateContent xmlns:mc="http://schemas.openxmlformats.org/markup-compatibility/2006" xmlns:a14="http://schemas.microsoft.com/office/drawing/2010/main">
        <mc:Choice Requires="a14">
          <p:sp>
            <p:nvSpPr>
              <p:cNvPr id="3" name="Marcador de contenido 2"/>
              <p:cNvSpPr>
                <a:spLocks noGrp="1"/>
              </p:cNvSpPr>
              <p:nvPr>
                <p:ph idx="1"/>
              </p:nvPr>
            </p:nvSpPr>
            <p:spPr/>
            <p:txBody>
              <a:bodyPr>
                <a:normAutofit/>
              </a:bodyPr>
              <a:lstStyle/>
              <a:p>
                <a:r>
                  <a:rPr lang="es-ES" dirty="0"/>
                  <a:t>Algoritmo de autenticación</a:t>
                </a:r>
              </a:p>
              <a:p>
                <a:pPr lvl="1"/>
                <a:r>
                  <a:rPr lang="es-ES" dirty="0"/>
                  <a:t>Generación de clave de autenticación</a:t>
                </a:r>
              </a:p>
              <a:p>
                <a:pPr marL="648000" lvl="2" indent="0">
                  <a:buNone/>
                </a:pPr>
                <a:r>
                  <a:rPr lang="es-ES" dirty="0">
                    <a:ea typeface="Cambria Math" panose="02040503050406030204" pitchFamily="18" charset="0"/>
                  </a:rPr>
                  <a:t>	</a:t>
                </a:r>
                <a:endParaRPr lang="es-ES" dirty="0"/>
              </a:p>
              <a:p>
                <a:pPr lvl="1"/>
                <a:r>
                  <a:rPr lang="es-ES" dirty="0"/>
                  <a:t>Validación de clave recibida</a:t>
                </a:r>
              </a:p>
              <a:p>
                <a:pPr lvl="1"/>
                <a:endParaRPr lang="es-ES" dirty="0"/>
              </a:p>
              <a:p>
                <a:pPr lvl="1"/>
                <a:endParaRPr lang="es-ES" dirty="0"/>
              </a:p>
              <a:p>
                <a:pPr marL="0" indent="0">
                  <a:buNone/>
                </a:pPr>
                <a14:m>
                  <m:oMathPara xmlns:m="http://schemas.openxmlformats.org/officeDocument/2006/math">
                    <m:oMathParaPr>
                      <m:jc m:val="center"/>
                    </m:oMathParaPr>
                    <m:oMath xmlns:m="http://schemas.openxmlformats.org/officeDocument/2006/math">
                      <m:r>
                        <m:rPr>
                          <m:sty m:val="p"/>
                        </m:rPr>
                        <a:rPr lang="es-ES" sz="2400">
                          <a:latin typeface="Cambria Math" panose="02040503050406030204" pitchFamily="18" charset="0"/>
                        </a:rPr>
                        <m:t>log</m:t>
                      </m:r>
                      <m:d>
                        <m:dPr>
                          <m:ctrlPr>
                            <a:rPr lang="es-ES" sz="2400" i="1">
                              <a:latin typeface="Cambria Math" panose="02040503050406030204" pitchFamily="18" charset="0"/>
                            </a:rPr>
                          </m:ctrlPr>
                        </m:dPr>
                        <m:e>
                          <m:f>
                            <m:fPr>
                              <m:ctrlPr>
                                <a:rPr lang="es-ES" sz="2400" i="1">
                                  <a:latin typeface="Cambria Math" panose="02040503050406030204" pitchFamily="18" charset="0"/>
                                </a:rPr>
                              </m:ctrlPr>
                            </m:fPr>
                            <m:num>
                              <m:r>
                                <a:rPr lang="es-ES" sz="2400" i="1">
                                  <a:latin typeface="Cambria Math" panose="02040503050406030204" pitchFamily="18" charset="0"/>
                                </a:rPr>
                                <m:t>𝑃</m:t>
                              </m:r>
                              <m:r>
                                <a:rPr lang="es-ES" sz="2400" i="1">
                                  <a:latin typeface="Cambria Math" panose="02040503050406030204" pitchFamily="18" charset="0"/>
                                </a:rPr>
                                <m:t>(</m:t>
                              </m:r>
                              <m:r>
                                <a:rPr lang="es-ES" sz="2400" i="1">
                                  <a:latin typeface="Cambria Math" panose="02040503050406030204" pitchFamily="18" charset="0"/>
                                </a:rPr>
                                <m:t>𝑢</m:t>
                              </m:r>
                              <m:r>
                                <a:rPr lang="es-ES" sz="2400" i="1">
                                  <a:latin typeface="Cambria Math" panose="02040503050406030204" pitchFamily="18" charset="0"/>
                                </a:rPr>
                                <m:t>)</m:t>
                              </m:r>
                            </m:num>
                            <m:den>
                              <m:r>
                                <a:rPr lang="es-ES" sz="2400" i="1">
                                  <a:latin typeface="Cambria Math" panose="02040503050406030204" pitchFamily="18" charset="0"/>
                                </a:rPr>
                                <m:t>𝑄</m:t>
                              </m:r>
                              <m:r>
                                <a:rPr lang="es-ES" sz="2400" i="1">
                                  <a:latin typeface="Cambria Math" panose="02040503050406030204" pitchFamily="18" charset="0"/>
                                </a:rPr>
                                <m:t>(</m:t>
                              </m:r>
                              <m:r>
                                <a:rPr lang="es-ES" sz="2400" i="1">
                                  <a:latin typeface="Cambria Math" panose="02040503050406030204" pitchFamily="18" charset="0"/>
                                </a:rPr>
                                <m:t>𝑢</m:t>
                              </m:r>
                              <m:r>
                                <a:rPr lang="es-ES" sz="2400" i="1">
                                  <a:latin typeface="Cambria Math" panose="02040503050406030204" pitchFamily="18" charset="0"/>
                                </a:rPr>
                                <m:t>)</m:t>
                              </m:r>
                            </m:den>
                          </m:f>
                        </m:e>
                      </m:d>
                      <m:r>
                        <a:rPr lang="es-ES" sz="2400" i="1">
                          <a:latin typeface="Cambria Math" panose="02040503050406030204" pitchFamily="18" charset="0"/>
                        </a:rPr>
                        <m:t>= </m:t>
                      </m:r>
                      <m:nary>
                        <m:naryPr>
                          <m:chr m:val="∑"/>
                          <m:limLoc m:val="undOvr"/>
                          <m:ctrlPr>
                            <a:rPr lang="es-ES" sz="2400" i="1">
                              <a:latin typeface="Cambria Math" panose="02040503050406030204" pitchFamily="18" charset="0"/>
                            </a:rPr>
                          </m:ctrlPr>
                        </m:naryPr>
                        <m:sub>
                          <m:r>
                            <a:rPr lang="es-ES" sz="2400" i="1">
                              <a:latin typeface="Cambria Math" panose="02040503050406030204" pitchFamily="18" charset="0"/>
                            </a:rPr>
                            <m:t>𝑖</m:t>
                          </m:r>
                          <m:r>
                            <a:rPr lang="es-ES" sz="2400" i="1">
                              <a:latin typeface="Cambria Math" panose="02040503050406030204" pitchFamily="18" charset="0"/>
                            </a:rPr>
                            <m:t>=1</m:t>
                          </m:r>
                        </m:sub>
                        <m:sup>
                          <m:r>
                            <a:rPr lang="es-ES" sz="2400" i="1">
                              <a:latin typeface="Cambria Math" panose="02040503050406030204" pitchFamily="18" charset="0"/>
                            </a:rPr>
                            <m:t>4</m:t>
                          </m:r>
                        </m:sup>
                        <m:e>
                          <m:func>
                            <m:funcPr>
                              <m:ctrlPr>
                                <a:rPr lang="es-ES" sz="2400" i="1">
                                  <a:latin typeface="Cambria Math" panose="02040503050406030204" pitchFamily="18" charset="0"/>
                                </a:rPr>
                              </m:ctrlPr>
                            </m:funcPr>
                            <m:fName>
                              <m:r>
                                <m:rPr>
                                  <m:sty m:val="p"/>
                                </m:rPr>
                                <a:rPr lang="es-ES" sz="2400">
                                  <a:latin typeface="Cambria Math" panose="02040503050406030204" pitchFamily="18" charset="0"/>
                                </a:rPr>
                                <m:t>log</m:t>
                              </m:r>
                            </m:fName>
                            <m:e>
                              <m:r>
                                <a:rPr lang="es-ES" sz="2400" i="1">
                                  <a:latin typeface="Cambria Math" panose="02040503050406030204" pitchFamily="18" charset="0"/>
                                </a:rPr>
                                <m:t>(</m:t>
                              </m:r>
                              <m:sSub>
                                <m:sSubPr>
                                  <m:ctrlPr>
                                    <a:rPr lang="es-ES" sz="2400" i="1">
                                      <a:latin typeface="Cambria Math" panose="02040503050406030204" pitchFamily="18" charset="0"/>
                                    </a:rPr>
                                  </m:ctrlPr>
                                </m:sSubPr>
                                <m:e>
                                  <m:r>
                                    <a:rPr lang="es-ES" sz="2400" i="1">
                                      <a:latin typeface="Cambria Math" panose="02040503050406030204" pitchFamily="18" charset="0"/>
                                    </a:rPr>
                                    <m:t>𝑃</m:t>
                                  </m:r>
                                </m:e>
                                <m:sub>
                                  <m:r>
                                    <a:rPr lang="es-ES" sz="2400" i="1">
                                      <a:latin typeface="Cambria Math" panose="02040503050406030204" pitchFamily="18" charset="0"/>
                                    </a:rPr>
                                    <m:t>𝑖</m:t>
                                  </m:r>
                                </m:sub>
                              </m:sSub>
                              <m:d>
                                <m:dPr>
                                  <m:ctrlPr>
                                    <a:rPr lang="es-ES" sz="2400" i="1">
                                      <a:latin typeface="Cambria Math" panose="02040503050406030204" pitchFamily="18" charset="0"/>
                                    </a:rPr>
                                  </m:ctrlPr>
                                </m:dPr>
                                <m:e>
                                  <m:sSub>
                                    <m:sSubPr>
                                      <m:ctrlPr>
                                        <a:rPr lang="es-ES" sz="2400" i="1">
                                          <a:latin typeface="Cambria Math" panose="02040503050406030204" pitchFamily="18" charset="0"/>
                                        </a:rPr>
                                      </m:ctrlPr>
                                    </m:sSubPr>
                                    <m:e>
                                      <m:r>
                                        <a:rPr lang="es-ES" sz="2400" i="1">
                                          <a:latin typeface="Cambria Math" panose="02040503050406030204" pitchFamily="18" charset="0"/>
                                        </a:rPr>
                                        <m:t>𝑢</m:t>
                                      </m:r>
                                    </m:e>
                                    <m:sub>
                                      <m:r>
                                        <a:rPr lang="es-ES" sz="2400" i="1">
                                          <a:latin typeface="Cambria Math" panose="02040503050406030204" pitchFamily="18" charset="0"/>
                                        </a:rPr>
                                        <m:t>𝑖</m:t>
                                      </m:r>
                                    </m:sub>
                                  </m:sSub>
                                </m:e>
                              </m:d>
                              <m:r>
                                <a:rPr lang="es-ES" sz="2400" i="1">
                                  <a:latin typeface="Cambria Math" panose="02040503050406030204" pitchFamily="18" charset="0"/>
                                </a:rPr>
                                <m:t>)</m:t>
                              </m:r>
                            </m:e>
                          </m:func>
                        </m:e>
                      </m:nary>
                      <m:r>
                        <a:rPr lang="es-ES" sz="2400" i="1">
                          <a:latin typeface="Cambria Math" panose="02040503050406030204" pitchFamily="18" charset="0"/>
                        </a:rPr>
                        <m:t> −</m:t>
                      </m:r>
                      <m:nary>
                        <m:naryPr>
                          <m:chr m:val="∑"/>
                          <m:limLoc m:val="undOvr"/>
                          <m:ctrlPr>
                            <a:rPr lang="es-ES" sz="2400" i="1">
                              <a:latin typeface="Cambria Math" panose="02040503050406030204" pitchFamily="18" charset="0"/>
                            </a:rPr>
                          </m:ctrlPr>
                        </m:naryPr>
                        <m:sub>
                          <m:r>
                            <a:rPr lang="es-ES" sz="2400" i="1">
                              <a:latin typeface="Cambria Math" panose="02040503050406030204" pitchFamily="18" charset="0"/>
                            </a:rPr>
                            <m:t>𝑖</m:t>
                          </m:r>
                          <m:r>
                            <a:rPr lang="es-ES" sz="2400" i="1">
                              <a:latin typeface="Cambria Math" panose="02040503050406030204" pitchFamily="18" charset="0"/>
                            </a:rPr>
                            <m:t>=1</m:t>
                          </m:r>
                        </m:sub>
                        <m:sup>
                          <m:r>
                            <a:rPr lang="es-ES" sz="2400" i="1">
                              <a:latin typeface="Cambria Math" panose="02040503050406030204" pitchFamily="18" charset="0"/>
                            </a:rPr>
                            <m:t>4</m:t>
                          </m:r>
                        </m:sup>
                        <m:e>
                          <m:func>
                            <m:funcPr>
                              <m:ctrlPr>
                                <a:rPr lang="es-ES" sz="2400" i="1">
                                  <a:latin typeface="Cambria Math" panose="02040503050406030204" pitchFamily="18" charset="0"/>
                                </a:rPr>
                              </m:ctrlPr>
                            </m:funcPr>
                            <m:fName>
                              <m:r>
                                <m:rPr>
                                  <m:sty m:val="p"/>
                                </m:rPr>
                                <a:rPr lang="es-ES" sz="2400">
                                  <a:latin typeface="Cambria Math" panose="02040503050406030204" pitchFamily="18" charset="0"/>
                                </a:rPr>
                                <m:t>log</m:t>
                              </m:r>
                            </m:fName>
                            <m:e>
                              <m:d>
                                <m:dPr>
                                  <m:ctrlPr>
                                    <a:rPr lang="es-ES" sz="2400" i="1">
                                      <a:latin typeface="Cambria Math" panose="02040503050406030204" pitchFamily="18" charset="0"/>
                                    </a:rPr>
                                  </m:ctrlPr>
                                </m:dPr>
                                <m:e>
                                  <m:sSub>
                                    <m:sSubPr>
                                      <m:ctrlPr>
                                        <a:rPr lang="es-ES" sz="2400" i="1">
                                          <a:latin typeface="Cambria Math" panose="02040503050406030204" pitchFamily="18" charset="0"/>
                                        </a:rPr>
                                      </m:ctrlPr>
                                    </m:sSubPr>
                                    <m:e>
                                      <m:r>
                                        <a:rPr lang="es-ES" sz="2400" i="1">
                                          <a:latin typeface="Cambria Math" panose="02040503050406030204" pitchFamily="18" charset="0"/>
                                        </a:rPr>
                                        <m:t>𝑄</m:t>
                                      </m:r>
                                    </m:e>
                                    <m:sub>
                                      <m:r>
                                        <a:rPr lang="es-ES" sz="2400" i="1">
                                          <a:latin typeface="Cambria Math" panose="02040503050406030204" pitchFamily="18" charset="0"/>
                                        </a:rPr>
                                        <m:t>𝑖</m:t>
                                      </m:r>
                                    </m:sub>
                                  </m:sSub>
                                  <m:d>
                                    <m:dPr>
                                      <m:ctrlPr>
                                        <a:rPr lang="es-ES" sz="2400" i="1">
                                          <a:latin typeface="Cambria Math" panose="02040503050406030204" pitchFamily="18" charset="0"/>
                                        </a:rPr>
                                      </m:ctrlPr>
                                    </m:dPr>
                                    <m:e>
                                      <m:sSub>
                                        <m:sSubPr>
                                          <m:ctrlPr>
                                            <a:rPr lang="es-ES" sz="2400" i="1">
                                              <a:latin typeface="Cambria Math" panose="02040503050406030204" pitchFamily="18" charset="0"/>
                                            </a:rPr>
                                          </m:ctrlPr>
                                        </m:sSubPr>
                                        <m:e>
                                          <m:r>
                                            <a:rPr lang="es-ES" sz="2400" i="1">
                                              <a:latin typeface="Cambria Math" panose="02040503050406030204" pitchFamily="18" charset="0"/>
                                            </a:rPr>
                                            <m:t>𝑢</m:t>
                                          </m:r>
                                        </m:e>
                                        <m:sub>
                                          <m:r>
                                            <a:rPr lang="es-ES" sz="2400" i="1">
                                              <a:latin typeface="Cambria Math" panose="02040503050406030204" pitchFamily="18" charset="0"/>
                                            </a:rPr>
                                            <m:t>𝑖</m:t>
                                          </m:r>
                                        </m:sub>
                                      </m:sSub>
                                    </m:e>
                                  </m:d>
                                </m:e>
                              </m:d>
                              <m:r>
                                <a:rPr lang="es-ES" sz="2400" i="1">
                                  <a:latin typeface="Cambria Math" panose="02040503050406030204" pitchFamily="18" charset="0"/>
                                </a:rPr>
                                <m:t>&gt;</m:t>
                              </m:r>
                            </m:e>
                          </m:func>
                        </m:e>
                      </m:nary>
                      <m:r>
                        <a:rPr lang="es-ES" sz="2400" i="1">
                          <a:latin typeface="Cambria Math" panose="02040503050406030204" pitchFamily="18" charset="0"/>
                        </a:rPr>
                        <m:t> </m:t>
                      </m:r>
                      <m:r>
                        <a:rPr lang="es-ES" sz="2400" i="1">
                          <a:latin typeface="Cambria Math" panose="02040503050406030204" pitchFamily="18" charset="0"/>
                        </a:rPr>
                        <m:t>𝑈𝑚𝑏𝑟𝑎𝑙</m:t>
                      </m:r>
                    </m:oMath>
                  </m:oMathPara>
                </a14:m>
                <a:endParaRPr lang="es-ES" sz="2400" dirty="0"/>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blipFill>
                <a:blip r:embed="rId2"/>
                <a:stretch>
                  <a:fillRect l="-1255" t="-1407"/>
                </a:stretch>
              </a:blipFill>
            </p:spPr>
            <p:txBody>
              <a:bodyPr/>
              <a:lstStyle/>
              <a:p>
                <a:r>
                  <a:rPr lang="es-ES">
                    <a:noFill/>
                  </a:rPr>
                  <a:t> </a:t>
                </a:r>
              </a:p>
            </p:txBody>
          </p:sp>
        </mc:Fallback>
      </mc:AlternateContent>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27090" y="6492875"/>
            <a:ext cx="5816876"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14</a:t>
            </a:fld>
            <a:endParaRPr lang="es-ES" dirty="0"/>
          </a:p>
        </p:txBody>
      </p:sp>
    </p:spTree>
    <p:extLst>
      <p:ext uri="{BB962C8B-B14F-4D97-AF65-F5344CB8AC3E}">
        <p14:creationId xmlns:p14="http://schemas.microsoft.com/office/powerpoint/2010/main" val="24911777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800" dirty="0"/>
              <a:t>IMPLEMENTACION DEL PRIMER PROTOTIPO</a:t>
            </a:r>
          </a:p>
        </p:txBody>
      </p:sp>
      <p:sp>
        <p:nvSpPr>
          <p:cNvPr id="3" name="Marcador de contenido 2"/>
          <p:cNvSpPr>
            <a:spLocks noGrp="1"/>
          </p:cNvSpPr>
          <p:nvPr>
            <p:ph idx="1"/>
          </p:nvPr>
        </p:nvSpPr>
        <p:spPr/>
        <p:txBody>
          <a:bodyPr/>
          <a:lstStyle/>
          <a:p>
            <a:r>
              <a:rPr lang="es-ES" dirty="0"/>
              <a:t>Filtrado digital</a:t>
            </a:r>
          </a:p>
          <a:p>
            <a:pPr lvl="1"/>
            <a:r>
              <a:rPr lang="es-ES" dirty="0"/>
              <a:t>Filtro paso alto IIR con ecualizado de fase</a:t>
            </a:r>
          </a:p>
          <a:p>
            <a:pPr lvl="1"/>
            <a:endParaRPr lang="es-ES" dirty="0"/>
          </a:p>
          <a:p>
            <a:pPr marL="324000" lvl="1" indent="0">
              <a:buNone/>
            </a:pPr>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01923" y="6492875"/>
            <a:ext cx="5842043"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15</a:t>
            </a:fld>
            <a:endParaRPr lang="es-ES" dirty="0"/>
          </a:p>
        </p:txBody>
      </p:sp>
      <p:pic>
        <p:nvPicPr>
          <p:cNvPr id="8" name="Imagen 7"/>
          <p:cNvPicPr>
            <a:picLocks noChangeAspect="1"/>
          </p:cNvPicPr>
          <p:nvPr/>
        </p:nvPicPr>
        <p:blipFill>
          <a:blip r:embed="rId2"/>
          <a:stretch>
            <a:fillRect/>
          </a:stretch>
        </p:blipFill>
        <p:spPr>
          <a:xfrm>
            <a:off x="764268" y="2394858"/>
            <a:ext cx="7558255" cy="3047664"/>
          </a:xfrm>
          <a:prstGeom prst="rect">
            <a:avLst/>
          </a:prstGeom>
        </p:spPr>
      </p:pic>
    </p:spTree>
    <p:extLst>
      <p:ext uri="{BB962C8B-B14F-4D97-AF65-F5344CB8AC3E}">
        <p14:creationId xmlns:p14="http://schemas.microsoft.com/office/powerpoint/2010/main" val="645187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800" dirty="0"/>
              <a:t>IMPLEMENTACION DEL PRIMER PROTOTIPO</a:t>
            </a:r>
          </a:p>
        </p:txBody>
      </p:sp>
      <p:sp>
        <p:nvSpPr>
          <p:cNvPr id="3" name="Marcador de contenido 2"/>
          <p:cNvSpPr>
            <a:spLocks noGrp="1"/>
          </p:cNvSpPr>
          <p:nvPr>
            <p:ph idx="1"/>
          </p:nvPr>
        </p:nvSpPr>
        <p:spPr>
          <a:xfrm>
            <a:off x="428596" y="1357298"/>
            <a:ext cx="4437318" cy="4768865"/>
          </a:xfrm>
        </p:spPr>
        <p:txBody>
          <a:bodyPr/>
          <a:lstStyle/>
          <a:p>
            <a:pPr lvl="1"/>
            <a:r>
              <a:rPr lang="es-ES" dirty="0"/>
              <a:t>Filtro paso bajo FIR</a:t>
            </a:r>
          </a:p>
          <a:p>
            <a:pPr marL="324000" lvl="1" indent="0">
              <a:buNone/>
            </a:pPr>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01923" y="6492875"/>
            <a:ext cx="5842043"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16</a:t>
            </a:fld>
            <a:endParaRPr lang="es-ES" dirty="0"/>
          </a:p>
        </p:txBody>
      </p:sp>
      <p:pic>
        <p:nvPicPr>
          <p:cNvPr id="7" name="Imagen 6"/>
          <p:cNvPicPr>
            <a:picLocks noChangeAspect="1"/>
          </p:cNvPicPr>
          <p:nvPr/>
        </p:nvPicPr>
        <p:blipFill>
          <a:blip r:embed="rId2"/>
          <a:stretch>
            <a:fillRect/>
          </a:stretch>
        </p:blipFill>
        <p:spPr>
          <a:xfrm>
            <a:off x="428596" y="2163299"/>
            <a:ext cx="4207071" cy="3156857"/>
          </a:xfrm>
          <a:prstGeom prst="rect">
            <a:avLst/>
          </a:prstGeom>
        </p:spPr>
      </p:pic>
      <p:sp>
        <p:nvSpPr>
          <p:cNvPr id="9" name="Marcador de contenido 2"/>
          <p:cNvSpPr txBox="1">
            <a:spLocks/>
          </p:cNvSpPr>
          <p:nvPr/>
        </p:nvSpPr>
        <p:spPr>
          <a:xfrm>
            <a:off x="4261011" y="1357298"/>
            <a:ext cx="4437318" cy="4768865"/>
          </a:xfrm>
          <a:prstGeom prst="rect">
            <a:avLst/>
          </a:prstGeom>
        </p:spPr>
        <p:txBody>
          <a:bodyPr vert="horz" lIns="91440" tIns="45720" rIns="91440" bIns="45720" rtlCol="0">
            <a:normAutofit/>
          </a:bodyPr>
          <a:lstStyle>
            <a:lvl1pPr marL="324000" indent="-324000" algn="l" defTabSz="914400" rtl="0" eaLnBrk="1" latinLnBrk="0" hangingPunct="1">
              <a:lnSpc>
                <a:spcPct val="100000"/>
              </a:lnSpc>
              <a:spcBef>
                <a:spcPts val="600"/>
              </a:spcBef>
              <a:spcAft>
                <a:spcPts val="600"/>
              </a:spcAft>
              <a:buClr>
                <a:srgbClr val="79CA27"/>
              </a:buClr>
              <a:buFont typeface="Wingdings" pitchFamily="2" charset="2"/>
              <a:buChar char="§"/>
              <a:defRPr sz="2800" kern="1200">
                <a:solidFill>
                  <a:schemeClr val="tx1"/>
                </a:solidFill>
                <a:latin typeface="+mn-lt"/>
                <a:ea typeface="+mn-ea"/>
                <a:cs typeface="+mn-cs"/>
              </a:defRPr>
            </a:lvl1pPr>
            <a:lvl2pPr marL="648000" indent="-324000" algn="l" defTabSz="914400" rtl="0" eaLnBrk="1" latinLnBrk="0" hangingPunct="1">
              <a:spcBef>
                <a:spcPts val="0"/>
              </a:spcBef>
              <a:spcAft>
                <a:spcPts val="600"/>
              </a:spcAft>
              <a:buClr>
                <a:srgbClr val="79CA27"/>
              </a:buClr>
              <a:buFont typeface="Arial" panose="020B0604020202020204" pitchFamily="34" charset="0"/>
              <a:buChar char="•"/>
              <a:defRPr sz="2200" kern="1200">
                <a:solidFill>
                  <a:schemeClr val="tx1"/>
                </a:solidFill>
                <a:latin typeface="+mn-lt"/>
                <a:ea typeface="+mn-ea"/>
                <a:cs typeface="+mn-cs"/>
              </a:defRPr>
            </a:lvl2pPr>
            <a:lvl3pPr marL="936000" indent="-288000" algn="l" defTabSz="914400" rtl="0" eaLnBrk="1" latinLnBrk="0" hangingPunct="1">
              <a:spcBef>
                <a:spcPts val="0"/>
              </a:spcBef>
              <a:spcAft>
                <a:spcPts val="600"/>
              </a:spcAft>
              <a:buClr>
                <a:srgbClr val="79CA27"/>
              </a:buClr>
              <a:buFont typeface="Wingdings" panose="05000000000000000000" pitchFamily="2" charset="2"/>
              <a:buChar char="§"/>
              <a:defRPr sz="2000" kern="1200">
                <a:solidFill>
                  <a:schemeClr val="tx1"/>
                </a:solidFill>
                <a:latin typeface="+mn-lt"/>
                <a:ea typeface="+mn-ea"/>
                <a:cs typeface="+mn-cs"/>
              </a:defRPr>
            </a:lvl3pPr>
            <a:lvl4pPr marL="1224000" indent="-288000" algn="l" defTabSz="914400" rtl="0" eaLnBrk="1" latinLnBrk="0" hangingPunct="1">
              <a:spcBef>
                <a:spcPts val="0"/>
              </a:spcBef>
              <a:spcAft>
                <a:spcPts val="600"/>
              </a:spcAft>
              <a:buClr>
                <a:srgbClr val="79CA27"/>
              </a:buClr>
              <a:buFont typeface="Arial" panose="020B0604020202020204" pitchFamily="34" charset="0"/>
              <a:buChar char="•"/>
              <a:defRPr sz="1800" kern="1200">
                <a:solidFill>
                  <a:schemeClr val="tx1"/>
                </a:solidFill>
                <a:latin typeface="+mn-lt"/>
                <a:ea typeface="+mn-ea"/>
                <a:cs typeface="+mn-cs"/>
              </a:defRPr>
            </a:lvl4pPr>
            <a:lvl5pPr marL="1548000" indent="-252000" algn="l" defTabSz="914400" rtl="0" eaLnBrk="1" latinLnBrk="0" hangingPunct="1">
              <a:spcBef>
                <a:spcPts val="0"/>
              </a:spcBef>
              <a:spcAft>
                <a:spcPts val="600"/>
              </a:spcAft>
              <a:buClr>
                <a:srgbClr val="79CA27"/>
              </a:buClr>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r>
              <a:rPr lang="es-ES" dirty="0"/>
              <a:t>Filtro diferenciador FIR</a:t>
            </a:r>
          </a:p>
          <a:p>
            <a:pPr marL="324000" lvl="1" indent="0">
              <a:buFont typeface="Arial" panose="020B0604020202020204" pitchFamily="34" charset="0"/>
              <a:buNone/>
            </a:pPr>
            <a:endParaRPr lang="es-ES" dirty="0"/>
          </a:p>
        </p:txBody>
      </p:sp>
      <p:pic>
        <p:nvPicPr>
          <p:cNvPr id="10" name="Imagen 9"/>
          <p:cNvPicPr>
            <a:picLocks noChangeAspect="1"/>
          </p:cNvPicPr>
          <p:nvPr/>
        </p:nvPicPr>
        <p:blipFill>
          <a:blip r:embed="rId3"/>
          <a:stretch>
            <a:fillRect/>
          </a:stretch>
        </p:blipFill>
        <p:spPr>
          <a:xfrm>
            <a:off x="4491258" y="2163299"/>
            <a:ext cx="4207071" cy="3156857"/>
          </a:xfrm>
          <a:prstGeom prst="rect">
            <a:avLst/>
          </a:prstGeom>
        </p:spPr>
      </p:pic>
    </p:spTree>
    <p:extLst>
      <p:ext uri="{BB962C8B-B14F-4D97-AF65-F5344CB8AC3E}">
        <p14:creationId xmlns:p14="http://schemas.microsoft.com/office/powerpoint/2010/main" val="1429292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800" dirty="0"/>
              <a:t>IMPLEMENTACION DEL PRIMER PROTOTIPO</a:t>
            </a:r>
          </a:p>
        </p:txBody>
      </p:sp>
      <mc:AlternateContent xmlns:mc="http://schemas.openxmlformats.org/markup-compatibility/2006" xmlns:a14="http://schemas.microsoft.com/office/drawing/2010/main">
        <mc:Choice Requires="a14">
          <p:sp>
            <p:nvSpPr>
              <p:cNvPr id="3" name="Marcador de contenido 2"/>
              <p:cNvSpPr>
                <a:spLocks noGrp="1"/>
              </p:cNvSpPr>
              <p:nvPr>
                <p:ph idx="1"/>
              </p:nvPr>
            </p:nvSpPr>
            <p:spPr/>
            <p:txBody>
              <a:bodyPr/>
              <a:lstStyle/>
              <a:p>
                <a:r>
                  <a:rPr lang="es-ES" dirty="0"/>
                  <a:t>Algoritmo de doble umbral </a:t>
                </a:r>
              </a:p>
              <a:p>
                <a:pPr lvl="1">
                  <a:lnSpc>
                    <a:spcPct val="200000"/>
                  </a:lnSpc>
                </a:pPr>
                <a:r>
                  <a:rPr lang="es-ES" dirty="0"/>
                  <a:t>Detección de complejo QRS</a:t>
                </a:r>
              </a:p>
              <a:p>
                <a:pPr lvl="1">
                  <a:lnSpc>
                    <a:spcPct val="200000"/>
                  </a:lnSpc>
                </a:pPr>
                <a:r>
                  <a:rPr lang="es-ES" dirty="0"/>
                  <a:t>Calculo de umbrales dinámicos</a:t>
                </a:r>
              </a:p>
              <a:p>
                <a:pPr marL="0" indent="0" algn="ctr">
                  <a:lnSpc>
                    <a:spcPct val="200000"/>
                  </a:lnSpc>
                  <a:buNone/>
                </a:pPr>
                <a14:m>
                  <m:oMathPara xmlns:m="http://schemas.openxmlformats.org/officeDocument/2006/math">
                    <m:oMathParaPr>
                      <m:jc m:val="centerGroup"/>
                    </m:oMathParaPr>
                    <m:oMath xmlns:m="http://schemas.openxmlformats.org/officeDocument/2006/math">
                      <m:r>
                        <a:rPr lang="es-ES" sz="1800" i="1">
                          <a:latin typeface="Cambria Math" panose="02040503050406030204" pitchFamily="18" charset="0"/>
                        </a:rPr>
                        <m:t>𝑈𝑚𝑏𝑟𝑎𝑙𝐴𝑙𝑡𝑜</m:t>
                      </m:r>
                      <m:r>
                        <a:rPr lang="es-ES" sz="1800" i="1">
                          <a:latin typeface="Cambria Math" panose="02040503050406030204" pitchFamily="18" charset="0"/>
                        </a:rPr>
                        <m:t>= </m:t>
                      </m:r>
                      <m:sSub>
                        <m:sSubPr>
                          <m:ctrlPr>
                            <a:rPr lang="es-ES" sz="1800" i="1">
                              <a:latin typeface="Cambria Math" panose="02040503050406030204" pitchFamily="18" charset="0"/>
                            </a:rPr>
                          </m:ctrlPr>
                        </m:sSubPr>
                        <m:e>
                          <m:r>
                            <a:rPr lang="es-ES" sz="1800" i="1">
                              <a:latin typeface="Cambria Math" panose="02040503050406030204" pitchFamily="18" charset="0"/>
                            </a:rPr>
                            <m:t>(</m:t>
                          </m:r>
                          <m:r>
                            <a:rPr lang="es-ES" sz="1800" i="1">
                              <a:latin typeface="Cambria Math" panose="02040503050406030204" pitchFamily="18" charset="0"/>
                            </a:rPr>
                            <m:t>𝑈𝑚𝑏𝑟𝑎𝑙𝐴𝑙𝑡𝑜</m:t>
                          </m:r>
                        </m:e>
                        <m:sub>
                          <m:r>
                            <a:rPr lang="es-ES" sz="1800" i="1">
                              <a:latin typeface="Cambria Math" panose="02040503050406030204" pitchFamily="18" charset="0"/>
                            </a:rPr>
                            <m:t>𝑎𝑐𝑡𝑢𝑎𝑙</m:t>
                          </m:r>
                        </m:sub>
                      </m:sSub>
                      <m:r>
                        <a:rPr lang="es-ES" sz="1800" i="1">
                          <a:latin typeface="Cambria Math" panose="02040503050406030204" pitchFamily="18" charset="0"/>
                        </a:rPr>
                        <m:t>+</m:t>
                      </m:r>
                      <m:r>
                        <a:rPr lang="es-ES" sz="1800" i="1">
                          <a:latin typeface="Cambria Math" panose="02040503050406030204" pitchFamily="18" charset="0"/>
                        </a:rPr>
                        <m:t>𝑚𝑎𝑥𝑖𝑚𝑜</m:t>
                      </m:r>
                      <m:r>
                        <a:rPr lang="es-ES" sz="1800" i="1">
                          <a:latin typeface="Cambria Math" panose="02040503050406030204" pitchFamily="18" charset="0"/>
                        </a:rPr>
                        <m:t>∗3)/4</m:t>
                      </m:r>
                      <m:r>
                        <a:rPr lang="es-ES" sz="1800">
                          <a:latin typeface="Cambria Math" panose="02040503050406030204" pitchFamily="18" charset="0"/>
                        </a:rPr>
                        <m:t> </m:t>
                      </m:r>
                    </m:oMath>
                  </m:oMathPara>
                </a14:m>
                <a:endParaRPr lang="es-ES" sz="1800" dirty="0"/>
              </a:p>
              <a:p>
                <a:pPr marL="0" indent="0" algn="ctr">
                  <a:lnSpc>
                    <a:spcPct val="200000"/>
                  </a:lnSpc>
                  <a:buNone/>
                </a:pPr>
                <a14:m>
                  <m:oMathPara xmlns:m="http://schemas.openxmlformats.org/officeDocument/2006/math">
                    <m:oMathParaPr>
                      <m:jc m:val="centerGroup"/>
                    </m:oMathParaPr>
                    <m:oMath xmlns:m="http://schemas.openxmlformats.org/officeDocument/2006/math">
                      <m:r>
                        <a:rPr lang="es-ES" sz="1800" i="1">
                          <a:latin typeface="Cambria Math" panose="02040503050406030204" pitchFamily="18" charset="0"/>
                        </a:rPr>
                        <m:t>𝑈𝑚𝑏𝑟𝑎𝑙𝐵𝑎𝑗𝑜</m:t>
                      </m:r>
                      <m:r>
                        <a:rPr lang="es-ES" sz="1800" i="1">
                          <a:latin typeface="Cambria Math" panose="02040503050406030204" pitchFamily="18" charset="0"/>
                        </a:rPr>
                        <m:t>= </m:t>
                      </m:r>
                      <m:sSub>
                        <m:sSubPr>
                          <m:ctrlPr>
                            <a:rPr lang="es-ES" sz="1800" i="1">
                              <a:latin typeface="Cambria Math" panose="02040503050406030204" pitchFamily="18" charset="0"/>
                            </a:rPr>
                          </m:ctrlPr>
                        </m:sSubPr>
                        <m:e>
                          <m:r>
                            <a:rPr lang="es-ES" sz="1800" i="1">
                              <a:latin typeface="Cambria Math" panose="02040503050406030204" pitchFamily="18" charset="0"/>
                            </a:rPr>
                            <m:t>(</m:t>
                          </m:r>
                          <m:r>
                            <a:rPr lang="es-ES" sz="1800" i="1">
                              <a:latin typeface="Cambria Math" panose="02040503050406030204" pitchFamily="18" charset="0"/>
                            </a:rPr>
                            <m:t>𝑈𝑚𝑏𝑟𝑎𝑙𝐵𝑎𝑗𝑜</m:t>
                          </m:r>
                        </m:e>
                        <m:sub>
                          <m:r>
                            <a:rPr lang="es-ES" sz="1800" i="1">
                              <a:latin typeface="Cambria Math" panose="02040503050406030204" pitchFamily="18" charset="0"/>
                            </a:rPr>
                            <m:t>𝑎𝑐𝑡𝑢𝑎𝑙</m:t>
                          </m:r>
                        </m:sub>
                      </m:sSub>
                      <m:r>
                        <a:rPr lang="es-ES" sz="1800" i="1">
                          <a:latin typeface="Cambria Math" panose="02040503050406030204" pitchFamily="18" charset="0"/>
                        </a:rPr>
                        <m:t>+</m:t>
                      </m:r>
                      <m:r>
                        <a:rPr lang="es-ES" sz="1800" i="1">
                          <a:latin typeface="Cambria Math" panose="02040503050406030204" pitchFamily="18" charset="0"/>
                        </a:rPr>
                        <m:t>𝑚𝑎𝑥𝑖𝑚𝑜</m:t>
                      </m:r>
                      <m:r>
                        <a:rPr lang="es-ES" sz="1800" i="1">
                          <a:latin typeface="Cambria Math" panose="02040503050406030204" pitchFamily="18" charset="0"/>
                        </a:rPr>
                        <m:t>∗3)∗6/40</m:t>
                      </m:r>
                    </m:oMath>
                  </m:oMathPara>
                </a14:m>
                <a:endParaRPr lang="es-ES" sz="1800" dirty="0"/>
              </a:p>
              <a:p>
                <a:pPr lvl="1"/>
                <a:endParaRPr lang="es-ES" dirty="0"/>
              </a:p>
            </p:txBody>
          </p:sp>
        </mc:Choice>
        <mc:Fallback xmlns="">
          <p:sp>
            <p:nvSpPr>
              <p:cNvPr id="3" name="Marcador de contenido 2"/>
              <p:cNvSpPr>
                <a:spLocks noGrp="1" noRot="1" noChangeAspect="1" noMove="1" noResize="1" noEditPoints="1" noAdjustHandles="1" noChangeArrowheads="1" noChangeShapeType="1" noTextEdit="1"/>
              </p:cNvSpPr>
              <p:nvPr>
                <p:ph idx="1"/>
              </p:nvPr>
            </p:nvSpPr>
            <p:spPr>
              <a:blipFill>
                <a:blip r:embed="rId2"/>
                <a:stretch>
                  <a:fillRect l="-1255" t="-1407"/>
                </a:stretch>
              </a:blipFill>
            </p:spPr>
            <p:txBody>
              <a:bodyPr/>
              <a:lstStyle/>
              <a:p>
                <a:r>
                  <a:rPr lang="es-ES">
                    <a:noFill/>
                  </a:rPr>
                  <a:t> </a:t>
                </a:r>
              </a:p>
            </p:txBody>
          </p:sp>
        </mc:Fallback>
      </mc:AlternateContent>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01923" y="6492875"/>
            <a:ext cx="5842043"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17</a:t>
            </a:fld>
            <a:endParaRPr lang="es-ES" dirty="0"/>
          </a:p>
        </p:txBody>
      </p:sp>
    </p:spTree>
    <p:extLst>
      <p:ext uri="{BB962C8B-B14F-4D97-AF65-F5344CB8AC3E}">
        <p14:creationId xmlns:p14="http://schemas.microsoft.com/office/powerpoint/2010/main" val="23135019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800" dirty="0"/>
              <a:t>IMPLEMENTACION DEL PRIMER PROTOTIPO</a:t>
            </a:r>
          </a:p>
        </p:txBody>
      </p:sp>
      <mc:AlternateContent xmlns:mc="http://schemas.openxmlformats.org/markup-compatibility/2006">
        <mc:Choice xmlns:a14="http://schemas.microsoft.com/office/drawing/2010/main" Requires="a14">
          <p:sp>
            <p:nvSpPr>
              <p:cNvPr id="3" name="Marcador de contenido 2"/>
              <p:cNvSpPr>
                <a:spLocks noGrp="1"/>
              </p:cNvSpPr>
              <p:nvPr>
                <p:ph idx="1"/>
              </p:nvPr>
            </p:nvSpPr>
            <p:spPr/>
            <p:txBody>
              <a:bodyPr/>
              <a:lstStyle/>
              <a:p>
                <a:pPr>
                  <a:lnSpc>
                    <a:spcPct val="150000"/>
                  </a:lnSpc>
                </a:pPr>
                <a:r>
                  <a:rPr lang="es-ES" dirty="0"/>
                  <a:t>Algoritmo de autenticación</a:t>
                </a:r>
              </a:p>
              <a:p>
                <a:pPr lvl="1">
                  <a:lnSpc>
                    <a:spcPct val="150000"/>
                  </a:lnSpc>
                </a:pPr>
                <a:r>
                  <a:rPr lang="es-ES" dirty="0"/>
                  <a:t>Calculo del vector diferencia</a:t>
                </a:r>
              </a:p>
              <a:p>
                <a:pPr marL="324000" lvl="1" indent="0">
                  <a:lnSpc>
                    <a:spcPct val="150000"/>
                  </a:lnSpc>
                  <a:buNone/>
                </a:pPr>
                <a14:m>
                  <m:oMathPara xmlns:m="http://schemas.openxmlformats.org/officeDocument/2006/math">
                    <m:oMathParaPr>
                      <m:jc m:val="centerGroup"/>
                    </m:oMathParaPr>
                    <m:oMath xmlns:m="http://schemas.openxmlformats.org/officeDocument/2006/math">
                      <m:r>
                        <a:rPr lang="es-ES" i="1"/>
                        <m:t>𝑉𝑒𝑐𝑡𝑜</m:t>
                      </m:r>
                      <m:sSub>
                        <m:sSubPr>
                          <m:ctrlPr>
                            <a:rPr lang="es-ES" i="1"/>
                          </m:ctrlPr>
                        </m:sSubPr>
                        <m:e>
                          <m:r>
                            <a:rPr lang="es-ES" i="1"/>
                            <m:t>𝑟</m:t>
                          </m:r>
                        </m:e>
                        <m:sub>
                          <m:r>
                            <a:rPr lang="es-ES" i="1"/>
                            <m:t>𝑑𝑖𝑓𝑒𝑟𝑒𝑛𝑐𝑖𝑎</m:t>
                          </m:r>
                        </m:sub>
                      </m:sSub>
                      <m:r>
                        <a:rPr lang="es-ES" i="1"/>
                        <m:t>=</m:t>
                      </m:r>
                      <m:d>
                        <m:dPr>
                          <m:ctrlPr>
                            <a:rPr lang="es-ES" i="1"/>
                          </m:ctrlPr>
                        </m:dPr>
                        <m:e>
                          <m:r>
                            <a:rPr lang="es-ES" i="1"/>
                            <m:t>𝐶𝑙𝑎𝑣</m:t>
                          </m:r>
                          <m:sSub>
                            <m:sSubPr>
                              <m:ctrlPr>
                                <a:rPr lang="es-ES" i="1"/>
                              </m:ctrlPr>
                            </m:sSubPr>
                            <m:e>
                              <m:r>
                                <a:rPr lang="es-ES" i="1"/>
                                <m:t>𝑒</m:t>
                              </m:r>
                            </m:e>
                            <m:sub>
                              <m:r>
                                <a:rPr lang="es-ES" i="1"/>
                                <m:t>𝑒𝑥𝑡𝑒𝑟𝑛𝑎</m:t>
                              </m:r>
                            </m:sub>
                          </m:sSub>
                        </m:e>
                      </m:d>
                      <m:r>
                        <a:rPr lang="es-ES" i="1"/>
                        <m:t>𝑋𝑂𝑅</m:t>
                      </m:r>
                      <m:d>
                        <m:dPr>
                          <m:ctrlPr>
                            <a:rPr lang="es-ES" i="1"/>
                          </m:ctrlPr>
                        </m:dPr>
                        <m:e>
                          <m:r>
                            <a:rPr lang="es-ES" i="1"/>
                            <m:t> </m:t>
                          </m:r>
                          <m:r>
                            <a:rPr lang="es-ES" i="1"/>
                            <m:t>𝐶𝑙𝑎𝑣</m:t>
                          </m:r>
                          <m:sSub>
                            <m:sSubPr>
                              <m:ctrlPr>
                                <a:rPr lang="es-ES" i="1"/>
                              </m:ctrlPr>
                            </m:sSubPr>
                            <m:e>
                              <m:r>
                                <a:rPr lang="es-ES" i="1"/>
                                <m:t>𝑒</m:t>
                              </m:r>
                            </m:e>
                            <m:sub>
                              <m:r>
                                <a:rPr lang="es-ES" i="1"/>
                                <m:t>𝑖𝑛𝑡𝑒𝑟𝑛𝑎</m:t>
                              </m:r>
                            </m:sub>
                          </m:sSub>
                        </m:e>
                      </m:d>
                    </m:oMath>
                  </m:oMathPara>
                </a14:m>
                <a:endParaRPr lang="es-ES" dirty="0"/>
              </a:p>
              <a:p>
                <a:pPr lvl="1">
                  <a:lnSpc>
                    <a:spcPct val="150000"/>
                  </a:lnSpc>
                </a:pPr>
                <a:r>
                  <a:rPr lang="es-ES" dirty="0"/>
                  <a:t>Calculo de la valor de </a:t>
                </a:r>
                <a14:m>
                  <m:oMath xmlns:m="http://schemas.openxmlformats.org/officeDocument/2006/math">
                    <m:r>
                      <m:rPr>
                        <m:sty m:val="p"/>
                      </m:rPr>
                      <a:rPr lang="es-ES" sz="2000">
                        <a:latin typeface="Cambria Math" panose="02040503050406030204" pitchFamily="18" charset="0"/>
                      </a:rPr>
                      <m:t>log</m:t>
                    </m:r>
                    <m:d>
                      <m:dPr>
                        <m:ctrlPr>
                          <a:rPr lang="es-ES" sz="2000" i="1">
                            <a:latin typeface="Cambria Math" panose="02040503050406030204" pitchFamily="18" charset="0"/>
                          </a:rPr>
                        </m:ctrlPr>
                      </m:dPr>
                      <m:e>
                        <m:f>
                          <m:fPr>
                            <m:ctrlPr>
                              <a:rPr lang="es-ES" sz="2000" i="1">
                                <a:latin typeface="Cambria Math" panose="02040503050406030204" pitchFamily="18" charset="0"/>
                              </a:rPr>
                            </m:ctrlPr>
                          </m:fPr>
                          <m:num>
                            <m:r>
                              <a:rPr lang="es-ES" sz="2000" i="1">
                                <a:latin typeface="Cambria Math" panose="02040503050406030204" pitchFamily="18" charset="0"/>
                              </a:rPr>
                              <m:t>𝑃</m:t>
                            </m:r>
                            <m:r>
                              <a:rPr lang="es-ES" sz="2000" i="1">
                                <a:latin typeface="Cambria Math" panose="02040503050406030204" pitchFamily="18" charset="0"/>
                              </a:rPr>
                              <m:t>(</m:t>
                            </m:r>
                            <m:r>
                              <a:rPr lang="es-ES" sz="2000" i="1">
                                <a:latin typeface="Cambria Math" panose="02040503050406030204" pitchFamily="18" charset="0"/>
                              </a:rPr>
                              <m:t>𝑢</m:t>
                            </m:r>
                            <m:r>
                              <a:rPr lang="es-ES" sz="2000" i="1">
                                <a:latin typeface="Cambria Math" panose="02040503050406030204" pitchFamily="18" charset="0"/>
                              </a:rPr>
                              <m:t>)</m:t>
                            </m:r>
                          </m:num>
                          <m:den>
                            <m:r>
                              <a:rPr lang="es-ES" sz="2000" i="1">
                                <a:latin typeface="Cambria Math" panose="02040503050406030204" pitchFamily="18" charset="0"/>
                              </a:rPr>
                              <m:t>𝑄</m:t>
                            </m:r>
                            <m:r>
                              <a:rPr lang="es-ES" sz="2000" i="1">
                                <a:latin typeface="Cambria Math" panose="02040503050406030204" pitchFamily="18" charset="0"/>
                              </a:rPr>
                              <m:t>(</m:t>
                            </m:r>
                            <m:r>
                              <a:rPr lang="es-ES" sz="2000" i="1">
                                <a:latin typeface="Cambria Math" panose="02040503050406030204" pitchFamily="18" charset="0"/>
                              </a:rPr>
                              <m:t>𝑢</m:t>
                            </m:r>
                            <m:r>
                              <a:rPr lang="es-ES" sz="2000" i="1">
                                <a:latin typeface="Cambria Math" panose="02040503050406030204" pitchFamily="18" charset="0"/>
                              </a:rPr>
                              <m:t>)</m:t>
                            </m:r>
                          </m:den>
                        </m:f>
                      </m:e>
                    </m:d>
                  </m:oMath>
                </a14:m>
                <a:r>
                  <a:rPr lang="es-ES" dirty="0"/>
                  <a:t> y toma de </a:t>
                </a:r>
                <a:r>
                  <a:rPr lang="es-ES" dirty="0" err="1"/>
                  <a:t>decision</a:t>
                </a:r>
                <a:endParaRPr lang="es-ES" dirty="0"/>
              </a:p>
              <a:p>
                <a:pPr lvl="1">
                  <a:lnSpc>
                    <a:spcPct val="150000"/>
                  </a:lnSpc>
                </a:pPr>
                <a:endParaRPr lang="es-ES" dirty="0"/>
              </a:p>
              <a:p>
                <a:pPr lvl="1"/>
                <a:r>
                  <a:rPr lang="es-ES" dirty="0"/>
                  <a:t>Calculo del umbral de validación offline</a:t>
                </a:r>
              </a:p>
            </p:txBody>
          </p:sp>
        </mc:Choice>
        <mc:Fallback>
          <p:sp>
            <p:nvSpPr>
              <p:cNvPr id="3" name="Marcador de contenido 2"/>
              <p:cNvSpPr>
                <a:spLocks noGrp="1" noRot="1" noChangeAspect="1" noMove="1" noResize="1" noEditPoints="1" noAdjustHandles="1" noChangeArrowheads="1" noChangeShapeType="1" noTextEdit="1"/>
              </p:cNvSpPr>
              <p:nvPr>
                <p:ph idx="1"/>
              </p:nvPr>
            </p:nvSpPr>
            <p:spPr>
              <a:blipFill>
                <a:blip r:embed="rId2"/>
                <a:stretch>
                  <a:fillRect l="-1255"/>
                </a:stretch>
              </a:blipFill>
            </p:spPr>
            <p:txBody>
              <a:bodyPr/>
              <a:lstStyle/>
              <a:p>
                <a:r>
                  <a:rPr lang="es-ES">
                    <a:noFill/>
                  </a:rPr>
                  <a:t> </a:t>
                </a:r>
              </a:p>
            </p:txBody>
          </p:sp>
        </mc:Fallback>
      </mc:AlternateContent>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01923" y="6492875"/>
            <a:ext cx="5842043"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18</a:t>
            </a:fld>
            <a:endParaRPr lang="es-ES" dirty="0"/>
          </a:p>
        </p:txBody>
      </p:sp>
    </p:spTree>
    <p:extLst>
      <p:ext uri="{BB962C8B-B14F-4D97-AF65-F5344CB8AC3E}">
        <p14:creationId xmlns:p14="http://schemas.microsoft.com/office/powerpoint/2010/main" val="41014235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a:t>PROBLEMAS ENCONTRADOS</a:t>
            </a:r>
          </a:p>
        </p:txBody>
      </p:sp>
      <p:sp>
        <p:nvSpPr>
          <p:cNvPr id="3" name="Marcador de contenido 2"/>
          <p:cNvSpPr>
            <a:spLocks noGrp="1"/>
          </p:cNvSpPr>
          <p:nvPr>
            <p:ph idx="1"/>
          </p:nvPr>
        </p:nvSpPr>
        <p:spPr/>
        <p:txBody>
          <a:bodyPr/>
          <a:lstStyle/>
          <a:p>
            <a:pPr>
              <a:lnSpc>
                <a:spcPct val="200000"/>
              </a:lnSpc>
            </a:pPr>
            <a:r>
              <a:rPr lang="es-ES" dirty="0"/>
              <a:t>Problemas</a:t>
            </a:r>
          </a:p>
          <a:p>
            <a:pPr lvl="1">
              <a:lnSpc>
                <a:spcPct val="200000"/>
              </a:lnSpc>
            </a:pPr>
            <a:r>
              <a:rPr lang="es-ES" dirty="0"/>
              <a:t>Velocidad de escritura en pantalla</a:t>
            </a:r>
          </a:p>
          <a:p>
            <a:pPr lvl="1">
              <a:lnSpc>
                <a:spcPct val="200000"/>
              </a:lnSpc>
            </a:pPr>
            <a:r>
              <a:rPr lang="es-ES" dirty="0"/>
              <a:t>Multiplexacion de líneas físicas</a:t>
            </a:r>
          </a:p>
          <a:p>
            <a:pPr lvl="1">
              <a:lnSpc>
                <a:spcPct val="200000"/>
              </a:lnSpc>
            </a:pPr>
            <a:r>
              <a:rPr lang="es-ES" dirty="0"/>
              <a:t>Memoria insuficiente </a:t>
            </a:r>
          </a:p>
          <a:p>
            <a:pPr lvl="1">
              <a:lnSpc>
                <a:spcPct val="200000"/>
              </a:lnSpc>
            </a:pPr>
            <a:r>
              <a:rPr lang="es-ES" dirty="0"/>
              <a:t>Librería software del multiplicador hardware</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10312" y="6492875"/>
            <a:ext cx="5833654"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19</a:t>
            </a:fld>
            <a:endParaRPr lang="es-ES" dirty="0"/>
          </a:p>
        </p:txBody>
      </p:sp>
    </p:spTree>
    <p:extLst>
      <p:ext uri="{BB962C8B-B14F-4D97-AF65-F5344CB8AC3E}">
        <p14:creationId xmlns:p14="http://schemas.microsoft.com/office/powerpoint/2010/main" val="216625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s-ES" sz="3200" dirty="0"/>
              <a:t>ESQUEMA</a:t>
            </a:r>
          </a:p>
        </p:txBody>
      </p:sp>
      <p:sp>
        <p:nvSpPr>
          <p:cNvPr id="5" name="Date Placeholder 4"/>
          <p:cNvSpPr>
            <a:spLocks noGrp="1"/>
          </p:cNvSpPr>
          <p:nvPr>
            <p:ph type="dt" sz="half" idx="10"/>
          </p:nvPr>
        </p:nvSpPr>
        <p:spPr/>
        <p:txBody>
          <a:bodyPr/>
          <a:lstStyle/>
          <a:p>
            <a:fld id="{72547699-2E61-4413-A3FF-6F5A877B8862}" type="datetime1">
              <a:rPr lang="es-ES" smtClean="0"/>
              <a:pPr/>
              <a:t>27/09/2016</a:t>
            </a:fld>
            <a:endParaRPr lang="es-ES" dirty="0"/>
          </a:p>
        </p:txBody>
      </p:sp>
      <p:sp>
        <p:nvSpPr>
          <p:cNvPr id="6" name="Footer Placeholder 5"/>
          <p:cNvSpPr>
            <a:spLocks noGrp="1"/>
          </p:cNvSpPr>
          <p:nvPr>
            <p:ph type="ftr" sz="quarter" idx="11"/>
          </p:nvPr>
        </p:nvSpPr>
        <p:spPr/>
        <p:txBody>
          <a:bodyPr/>
          <a:lstStyle/>
          <a:p>
            <a:r>
              <a:rPr lang="es-ES" dirty="0"/>
              <a:t>Diseño e implementación de un servicio de acceso inalámbrico a dispositivos médicos mediante Heart-to-Heart</a:t>
            </a:r>
          </a:p>
        </p:txBody>
      </p:sp>
      <p:sp>
        <p:nvSpPr>
          <p:cNvPr id="7" name="Slide Number Placeholder 6"/>
          <p:cNvSpPr>
            <a:spLocks noGrp="1"/>
          </p:cNvSpPr>
          <p:nvPr>
            <p:ph type="sldNum" sz="quarter" idx="12"/>
          </p:nvPr>
        </p:nvSpPr>
        <p:spPr/>
        <p:txBody>
          <a:bodyPr/>
          <a:lstStyle/>
          <a:p>
            <a:fld id="{A259D134-71CD-43F6-A501-5E8BD6D3DFEE}" type="slidenum">
              <a:rPr lang="es-ES" smtClean="0"/>
              <a:pPr/>
              <a:t>2</a:t>
            </a:fld>
            <a:endParaRPr lang="es-ES" dirty="0"/>
          </a:p>
        </p:txBody>
      </p:sp>
      <p:sp>
        <p:nvSpPr>
          <p:cNvPr id="4" name="Content Placeholder 3"/>
          <p:cNvSpPr>
            <a:spLocks noGrp="1"/>
          </p:cNvSpPr>
          <p:nvPr>
            <p:ph type="body" sz="quarter" idx="13"/>
          </p:nvPr>
        </p:nvSpPr>
        <p:spPr/>
        <p:txBody>
          <a:bodyPr>
            <a:normAutofit lnSpcReduction="10000"/>
          </a:bodyPr>
          <a:lstStyle/>
          <a:p>
            <a:r>
              <a:rPr lang="es-ES" dirty="0"/>
              <a:t>Introducción</a:t>
            </a:r>
          </a:p>
          <a:p>
            <a:r>
              <a:rPr lang="es-ES" dirty="0"/>
              <a:t>Definición de objetivos y  requisitos</a:t>
            </a:r>
          </a:p>
          <a:p>
            <a:r>
              <a:rPr lang="es-ES" dirty="0"/>
              <a:t>Diseño e implementación del primer prototipo</a:t>
            </a:r>
          </a:p>
          <a:p>
            <a:r>
              <a:rPr lang="es-ES" dirty="0"/>
              <a:t>Diseño e Implementación del segundo prototipo</a:t>
            </a:r>
          </a:p>
          <a:p>
            <a:r>
              <a:rPr lang="es-ES" dirty="0"/>
              <a:t>Pruebas</a:t>
            </a:r>
          </a:p>
          <a:p>
            <a:r>
              <a:rPr lang="es-ES" dirty="0"/>
              <a:t>Demostración</a:t>
            </a:r>
          </a:p>
          <a:p>
            <a:r>
              <a:rPr lang="es-ES" dirty="0"/>
              <a:t>Conclusiones y Líneas futuras</a:t>
            </a:r>
          </a:p>
          <a:p>
            <a:endParaRPr lang="es-ES" dirty="0"/>
          </a:p>
          <a:p>
            <a:endParaRPr lang="es-ES" dirty="0"/>
          </a:p>
        </p:txBody>
      </p:sp>
    </p:spTree>
    <p:extLst>
      <p:ext uri="{BB962C8B-B14F-4D97-AF65-F5344CB8AC3E}">
        <p14:creationId xmlns:p14="http://schemas.microsoft.com/office/powerpoint/2010/main" val="21010516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ES" dirty="0"/>
              <a:t>DISEÑO E IMPLEMENTACIÓN DEL SEGUNDO PROTOTIPO</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77425" y="6492875"/>
            <a:ext cx="5766542"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20</a:t>
            </a:fld>
            <a:endParaRPr lang="es-ES" dirty="0"/>
          </a:p>
        </p:txBody>
      </p:sp>
    </p:spTree>
    <p:extLst>
      <p:ext uri="{BB962C8B-B14F-4D97-AF65-F5344CB8AC3E}">
        <p14:creationId xmlns:p14="http://schemas.microsoft.com/office/powerpoint/2010/main" val="1135420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3200" dirty="0"/>
              <a:t>DISEÑO DEL SEGUNDO PROTOTIPO</a:t>
            </a:r>
          </a:p>
        </p:txBody>
      </p:sp>
      <p:sp>
        <p:nvSpPr>
          <p:cNvPr id="3" name="Marcador de contenido 2"/>
          <p:cNvSpPr>
            <a:spLocks noGrp="1"/>
          </p:cNvSpPr>
          <p:nvPr>
            <p:ph idx="1"/>
          </p:nvPr>
        </p:nvSpPr>
        <p:spPr/>
        <p:txBody>
          <a:bodyPr/>
          <a:lstStyle/>
          <a:p>
            <a:r>
              <a:rPr lang="es-ES" dirty="0"/>
              <a:t>Comunicación inalámbrica</a:t>
            </a:r>
          </a:p>
          <a:p>
            <a:pPr lvl="1">
              <a:lnSpc>
                <a:spcPct val="150000"/>
              </a:lnSpc>
            </a:pPr>
            <a:r>
              <a:rPr lang="es-ES" dirty="0"/>
              <a:t>Pila de protocolos : Bluetopia </a:t>
            </a:r>
          </a:p>
          <a:p>
            <a:pPr lvl="1">
              <a:lnSpc>
                <a:spcPct val="150000"/>
              </a:lnSpc>
            </a:pPr>
            <a:r>
              <a:rPr lang="es-ES" dirty="0"/>
              <a:t>Mecanismo de conexión entre dispositivos</a:t>
            </a:r>
          </a:p>
          <a:p>
            <a:pPr lvl="1"/>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60646" y="6492875"/>
            <a:ext cx="5783320"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21</a:t>
            </a:fld>
            <a:endParaRPr lang="es-ES" dirty="0"/>
          </a:p>
        </p:txBody>
      </p:sp>
      <p:pic>
        <p:nvPicPr>
          <p:cNvPr id="7" name="Imagen 6"/>
          <p:cNvPicPr>
            <a:picLocks noChangeAspect="1"/>
          </p:cNvPicPr>
          <p:nvPr/>
        </p:nvPicPr>
        <p:blipFill>
          <a:blip r:embed="rId2"/>
          <a:stretch>
            <a:fillRect/>
          </a:stretch>
        </p:blipFill>
        <p:spPr>
          <a:xfrm>
            <a:off x="5007864" y="1201348"/>
            <a:ext cx="4136136" cy="1450848"/>
          </a:xfrm>
          <a:prstGeom prst="rect">
            <a:avLst/>
          </a:prstGeom>
        </p:spPr>
      </p:pic>
      <p:pic>
        <p:nvPicPr>
          <p:cNvPr id="8" name="Imagen 7"/>
          <p:cNvPicPr>
            <a:picLocks noChangeAspect="1"/>
          </p:cNvPicPr>
          <p:nvPr/>
        </p:nvPicPr>
        <p:blipFill>
          <a:blip r:embed="rId3"/>
          <a:stretch>
            <a:fillRect/>
          </a:stretch>
        </p:blipFill>
        <p:spPr>
          <a:xfrm>
            <a:off x="2264228" y="3018908"/>
            <a:ext cx="4550882" cy="3268647"/>
          </a:xfrm>
          <a:prstGeom prst="rect">
            <a:avLst/>
          </a:prstGeom>
        </p:spPr>
      </p:pic>
    </p:spTree>
    <p:extLst>
      <p:ext uri="{BB962C8B-B14F-4D97-AF65-F5344CB8AC3E}">
        <p14:creationId xmlns:p14="http://schemas.microsoft.com/office/powerpoint/2010/main" val="11066424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3200" dirty="0"/>
              <a:t>DISEÑO DEL SEGUNDO PROTOTIPO</a:t>
            </a:r>
          </a:p>
        </p:txBody>
      </p:sp>
      <p:sp>
        <p:nvSpPr>
          <p:cNvPr id="3" name="Marcador de contenido 2"/>
          <p:cNvSpPr>
            <a:spLocks noGrp="1"/>
          </p:cNvSpPr>
          <p:nvPr>
            <p:ph idx="1"/>
          </p:nvPr>
        </p:nvSpPr>
        <p:spPr/>
        <p:txBody>
          <a:bodyPr/>
          <a:lstStyle/>
          <a:p>
            <a:r>
              <a:rPr lang="es-ES" dirty="0"/>
              <a:t>Interfaz de usuario</a:t>
            </a:r>
          </a:p>
          <a:p>
            <a:pPr lvl="1">
              <a:lnSpc>
                <a:spcPct val="150000"/>
              </a:lnSpc>
            </a:pPr>
            <a:r>
              <a:rPr lang="es-ES" dirty="0"/>
              <a:t>Información grafica a través de la pantalla</a:t>
            </a:r>
          </a:p>
          <a:p>
            <a:pPr lvl="1">
              <a:lnSpc>
                <a:spcPct val="150000"/>
              </a:lnSpc>
            </a:pPr>
            <a:r>
              <a:rPr lang="es-ES" dirty="0"/>
              <a:t>Entrada de comandos a través de pantalla táctil</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60646" y="6492875"/>
            <a:ext cx="5783320"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22</a:t>
            </a:fld>
            <a:endParaRPr lang="es-ES" dirty="0"/>
          </a:p>
        </p:txBody>
      </p:sp>
      <p:pic>
        <p:nvPicPr>
          <p:cNvPr id="8" name="Imagen 7"/>
          <p:cNvPicPr>
            <a:picLocks noChangeAspect="1"/>
          </p:cNvPicPr>
          <p:nvPr/>
        </p:nvPicPr>
        <p:blipFill>
          <a:blip r:embed="rId2"/>
          <a:stretch>
            <a:fillRect/>
          </a:stretch>
        </p:blipFill>
        <p:spPr>
          <a:xfrm>
            <a:off x="1394276" y="2934285"/>
            <a:ext cx="6326844" cy="3375234"/>
          </a:xfrm>
          <a:prstGeom prst="rect">
            <a:avLst/>
          </a:prstGeom>
        </p:spPr>
      </p:pic>
    </p:spTree>
    <p:extLst>
      <p:ext uri="{BB962C8B-B14F-4D97-AF65-F5344CB8AC3E}">
        <p14:creationId xmlns:p14="http://schemas.microsoft.com/office/powerpoint/2010/main" val="3578586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3200" dirty="0"/>
              <a:t>DISEÑO DEL SEGUNDO PROTOTIPO</a:t>
            </a:r>
          </a:p>
        </p:txBody>
      </p:sp>
      <p:sp>
        <p:nvSpPr>
          <p:cNvPr id="3" name="Marcador de contenido 2"/>
          <p:cNvSpPr>
            <a:spLocks noGrp="1"/>
          </p:cNvSpPr>
          <p:nvPr>
            <p:ph idx="1"/>
          </p:nvPr>
        </p:nvSpPr>
        <p:spPr/>
        <p:txBody>
          <a:bodyPr>
            <a:normAutofit/>
          </a:bodyPr>
          <a:lstStyle/>
          <a:p>
            <a:endParaRPr lang="es-ES" dirty="0"/>
          </a:p>
          <a:p>
            <a:r>
              <a:rPr lang="es-ES" dirty="0"/>
              <a:t>Sistema operativo </a:t>
            </a:r>
          </a:p>
          <a:p>
            <a:pPr lvl="1">
              <a:lnSpc>
                <a:spcPct val="150000"/>
              </a:lnSpc>
            </a:pPr>
            <a:r>
              <a:rPr lang="es-ES" dirty="0"/>
              <a:t>Definición de tareas</a:t>
            </a:r>
          </a:p>
          <a:p>
            <a:pPr lvl="1">
              <a:lnSpc>
                <a:spcPct val="150000"/>
              </a:lnSpc>
            </a:pPr>
            <a:r>
              <a:rPr lang="es-ES" dirty="0"/>
              <a:t>Sincronización entre módulos hardware y tareas</a:t>
            </a:r>
          </a:p>
          <a:p>
            <a:pPr marL="324000" lvl="1" indent="0">
              <a:lnSpc>
                <a:spcPct val="150000"/>
              </a:lnSpc>
              <a:buNone/>
            </a:pPr>
            <a:endParaRPr lang="es-ES" dirty="0"/>
          </a:p>
          <a:p>
            <a:r>
              <a:rPr lang="es-ES" dirty="0"/>
              <a:t>Control de consumo</a:t>
            </a:r>
          </a:p>
          <a:p>
            <a:pPr lvl="1">
              <a:lnSpc>
                <a:spcPct val="150000"/>
              </a:lnSpc>
            </a:pPr>
            <a:r>
              <a:rPr lang="es-ES" dirty="0"/>
              <a:t>Apagado por software</a:t>
            </a:r>
          </a:p>
          <a:p>
            <a:pPr lvl="1">
              <a:lnSpc>
                <a:spcPct val="150000"/>
              </a:lnSpc>
            </a:pPr>
            <a:r>
              <a:rPr lang="es-ES" dirty="0"/>
              <a:t>Reducción de consumo de pantalla</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793534" y="6492875"/>
            <a:ext cx="5850432"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23</a:t>
            </a:fld>
            <a:endParaRPr lang="es-ES" dirty="0"/>
          </a:p>
        </p:txBody>
      </p:sp>
      <p:pic>
        <p:nvPicPr>
          <p:cNvPr id="7" name="Imagen 6"/>
          <p:cNvPicPr>
            <a:picLocks noChangeAspect="1"/>
          </p:cNvPicPr>
          <p:nvPr/>
        </p:nvPicPr>
        <p:blipFill>
          <a:blip r:embed="rId2"/>
          <a:stretch>
            <a:fillRect/>
          </a:stretch>
        </p:blipFill>
        <p:spPr>
          <a:xfrm>
            <a:off x="4557698" y="1521935"/>
            <a:ext cx="3933825" cy="1495425"/>
          </a:xfrm>
          <a:prstGeom prst="rect">
            <a:avLst/>
          </a:prstGeom>
        </p:spPr>
      </p:pic>
    </p:spTree>
    <p:extLst>
      <p:ext uri="{BB962C8B-B14F-4D97-AF65-F5344CB8AC3E}">
        <p14:creationId xmlns:p14="http://schemas.microsoft.com/office/powerpoint/2010/main" val="4842258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400" dirty="0"/>
              <a:t>IMPLEMENTACION DEL SEGUNDO PROTOTIPO</a:t>
            </a:r>
          </a:p>
        </p:txBody>
      </p:sp>
      <p:sp>
        <p:nvSpPr>
          <p:cNvPr id="3" name="Marcador de contenido 2"/>
          <p:cNvSpPr>
            <a:spLocks noGrp="1"/>
          </p:cNvSpPr>
          <p:nvPr>
            <p:ph idx="1"/>
          </p:nvPr>
        </p:nvSpPr>
        <p:spPr/>
        <p:txBody>
          <a:bodyPr>
            <a:normAutofit/>
          </a:bodyPr>
          <a:lstStyle/>
          <a:p>
            <a:r>
              <a:rPr lang="es-ES" dirty="0"/>
              <a:t>Comunicación inalámbrica</a:t>
            </a:r>
          </a:p>
          <a:p>
            <a:pPr lvl="1">
              <a:lnSpc>
                <a:spcPct val="150000"/>
              </a:lnSpc>
            </a:pPr>
            <a:r>
              <a:rPr lang="es-ES" dirty="0"/>
              <a:t>Portado de la capa de transporte </a:t>
            </a:r>
          </a:p>
          <a:p>
            <a:pPr lvl="1">
              <a:lnSpc>
                <a:spcPct val="150000"/>
              </a:lnSpc>
            </a:pPr>
            <a:r>
              <a:rPr lang="es-ES" dirty="0"/>
              <a:t>Gestión de conexión</a:t>
            </a:r>
          </a:p>
          <a:p>
            <a:pPr lvl="1">
              <a:lnSpc>
                <a:spcPct val="150000"/>
              </a:lnSpc>
            </a:pPr>
            <a:r>
              <a:rPr lang="es-ES" dirty="0"/>
              <a:t>Envío y recepción de paquetes</a:t>
            </a:r>
          </a:p>
          <a:p>
            <a:pPr lvl="1">
              <a:lnSpc>
                <a:spcPct val="150000"/>
              </a:lnSpc>
            </a:pPr>
            <a:endParaRPr lang="es-ES" dirty="0"/>
          </a:p>
          <a:p>
            <a:r>
              <a:rPr lang="es-ES" dirty="0"/>
              <a:t>Sistema operativo</a:t>
            </a:r>
          </a:p>
          <a:p>
            <a:pPr lvl="1">
              <a:lnSpc>
                <a:spcPct val="150000"/>
              </a:lnSpc>
            </a:pPr>
            <a:r>
              <a:rPr lang="es-ES" dirty="0"/>
              <a:t>Modelo productor-consumidor</a:t>
            </a:r>
          </a:p>
          <a:p>
            <a:pPr lvl="1">
              <a:lnSpc>
                <a:spcPct val="150000"/>
              </a:lnSpc>
            </a:pPr>
            <a:endParaRPr lang="es-ES" dirty="0"/>
          </a:p>
          <a:p>
            <a:endParaRPr lang="es-ES" dirty="0"/>
          </a:p>
          <a:p>
            <a:endParaRPr lang="es-ES" dirty="0"/>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52257" y="6492875"/>
            <a:ext cx="5791709"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24</a:t>
            </a:fld>
            <a:endParaRPr lang="es-ES" dirty="0"/>
          </a:p>
        </p:txBody>
      </p:sp>
    </p:spTree>
    <p:extLst>
      <p:ext uri="{BB962C8B-B14F-4D97-AF65-F5344CB8AC3E}">
        <p14:creationId xmlns:p14="http://schemas.microsoft.com/office/powerpoint/2010/main" val="7174483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2400" dirty="0"/>
              <a:t>IMPLEMENTACION DEL SEGUNDO PROTOTIPO</a:t>
            </a:r>
          </a:p>
        </p:txBody>
      </p:sp>
      <p:sp>
        <p:nvSpPr>
          <p:cNvPr id="3" name="Marcador de contenido 2"/>
          <p:cNvSpPr>
            <a:spLocks noGrp="1"/>
          </p:cNvSpPr>
          <p:nvPr>
            <p:ph idx="1"/>
          </p:nvPr>
        </p:nvSpPr>
        <p:spPr/>
        <p:txBody>
          <a:bodyPr>
            <a:normAutofit/>
          </a:bodyPr>
          <a:lstStyle/>
          <a:p>
            <a:r>
              <a:rPr lang="es-ES" dirty="0"/>
              <a:t>Interfaz de usuario</a:t>
            </a:r>
          </a:p>
          <a:p>
            <a:pPr lvl="1">
              <a:lnSpc>
                <a:spcPct val="150000"/>
              </a:lnSpc>
            </a:pPr>
            <a:r>
              <a:rPr lang="es-ES" dirty="0"/>
              <a:t>Maquina de estados finitos</a:t>
            </a:r>
          </a:p>
          <a:p>
            <a:pPr lvl="2">
              <a:lnSpc>
                <a:spcPct val="150000"/>
              </a:lnSpc>
            </a:pPr>
            <a:r>
              <a:rPr lang="es-ES" dirty="0"/>
              <a:t>Menú ECG</a:t>
            </a:r>
          </a:p>
          <a:p>
            <a:pPr lvl="2">
              <a:lnSpc>
                <a:spcPct val="150000"/>
              </a:lnSpc>
            </a:pPr>
            <a:r>
              <a:rPr lang="es-ES" dirty="0"/>
              <a:t>Menú H2H</a:t>
            </a:r>
          </a:p>
          <a:p>
            <a:pPr lvl="2">
              <a:lnSpc>
                <a:spcPct val="150000"/>
              </a:lnSpc>
            </a:pPr>
            <a:r>
              <a:rPr lang="es-ES" dirty="0"/>
              <a:t>Menú configuración</a:t>
            </a:r>
          </a:p>
          <a:p>
            <a:pPr lvl="1">
              <a:lnSpc>
                <a:spcPct val="150000"/>
              </a:lnSpc>
            </a:pPr>
            <a:r>
              <a:rPr lang="es-ES" dirty="0"/>
              <a:t>Interacción con los módulos hardware</a:t>
            </a:r>
          </a:p>
          <a:p>
            <a:pPr lvl="2"/>
            <a:r>
              <a:rPr lang="es-ES" dirty="0"/>
              <a:t>Pulsador hardware (Control de consumo)</a:t>
            </a:r>
          </a:p>
          <a:p>
            <a:pPr lvl="2"/>
            <a:r>
              <a:rPr lang="es-ES" dirty="0"/>
              <a:t>Batería y hora. </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25</a:t>
            </a:fld>
            <a:endParaRPr lang="es-ES" dirty="0"/>
          </a:p>
        </p:txBody>
      </p:sp>
    </p:spTree>
    <p:extLst>
      <p:ext uri="{BB962C8B-B14F-4D97-AF65-F5344CB8AC3E}">
        <p14:creationId xmlns:p14="http://schemas.microsoft.com/office/powerpoint/2010/main" val="37466844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S" dirty="0"/>
              <a:t>PRUEBAS</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43869" y="6492875"/>
            <a:ext cx="5800098"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26</a:t>
            </a:fld>
            <a:endParaRPr lang="es-ES" dirty="0"/>
          </a:p>
        </p:txBody>
      </p:sp>
    </p:spTree>
    <p:extLst>
      <p:ext uri="{BB962C8B-B14F-4D97-AF65-F5344CB8AC3E}">
        <p14:creationId xmlns:p14="http://schemas.microsoft.com/office/powerpoint/2010/main" val="32459965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p:cNvPicPr>
            <a:picLocks noChangeAspect="1"/>
          </p:cNvPicPr>
          <p:nvPr/>
        </p:nvPicPr>
        <p:blipFill>
          <a:blip r:embed="rId2"/>
          <a:stretch>
            <a:fillRect/>
          </a:stretch>
        </p:blipFill>
        <p:spPr>
          <a:xfrm>
            <a:off x="0" y="1133475"/>
            <a:ext cx="9144000" cy="4591050"/>
          </a:xfrm>
          <a:prstGeom prst="rect">
            <a:avLst/>
          </a:prstGeom>
        </p:spPr>
      </p:pic>
      <p:pic>
        <p:nvPicPr>
          <p:cNvPr id="8" name="Imagen 7"/>
          <p:cNvPicPr>
            <a:picLocks noChangeAspect="1"/>
          </p:cNvPicPr>
          <p:nvPr/>
        </p:nvPicPr>
        <p:blipFill>
          <a:blip r:embed="rId3"/>
          <a:stretch>
            <a:fillRect/>
          </a:stretch>
        </p:blipFill>
        <p:spPr>
          <a:xfrm>
            <a:off x="0" y="1133475"/>
            <a:ext cx="9144000" cy="4591050"/>
          </a:xfrm>
          <a:prstGeom prst="rect">
            <a:avLst/>
          </a:prstGeom>
        </p:spPr>
      </p:pic>
      <p:sp>
        <p:nvSpPr>
          <p:cNvPr id="2" name="Título 1"/>
          <p:cNvSpPr>
            <a:spLocks noGrp="1"/>
          </p:cNvSpPr>
          <p:nvPr>
            <p:ph type="title"/>
          </p:nvPr>
        </p:nvSpPr>
        <p:spPr/>
        <p:txBody>
          <a:bodyPr>
            <a:normAutofit/>
          </a:bodyPr>
          <a:lstStyle/>
          <a:p>
            <a:r>
              <a:rPr lang="es-ES" dirty="0"/>
              <a:t>PRUEBAS</a:t>
            </a:r>
          </a:p>
        </p:txBody>
      </p:sp>
      <p:sp>
        <p:nvSpPr>
          <p:cNvPr id="3" name="Marcador de contenido 2"/>
          <p:cNvSpPr>
            <a:spLocks noGrp="1"/>
          </p:cNvSpPr>
          <p:nvPr>
            <p:ph idx="1"/>
          </p:nvPr>
        </p:nvSpPr>
        <p:spPr/>
        <p:txBody>
          <a:bodyPr/>
          <a:lstStyle/>
          <a:p>
            <a:r>
              <a:rPr lang="es-ES" dirty="0"/>
              <a:t>Pruebas del algoritmo de detección de ritmo cardiaco</a:t>
            </a:r>
          </a:p>
          <a:p>
            <a:pPr lvl="1"/>
            <a:r>
              <a:rPr lang="es-ES" dirty="0"/>
              <a:t>Robustez contra el ruido</a:t>
            </a:r>
          </a:p>
          <a:p>
            <a:pPr lvl="1"/>
            <a:r>
              <a:rPr lang="es-ES" dirty="0"/>
              <a:t>Desviación del ritmo cardiaco real</a:t>
            </a:r>
          </a:p>
          <a:p>
            <a:pPr lvl="1"/>
            <a:endParaRPr lang="es-ES" dirty="0"/>
          </a:p>
          <a:p>
            <a:r>
              <a:rPr lang="es-ES" dirty="0"/>
              <a:t>Pruebas del algoritmo de autenticación</a:t>
            </a:r>
          </a:p>
          <a:p>
            <a:pPr lvl="1"/>
            <a:r>
              <a:rPr lang="es-ES" dirty="0"/>
              <a:t>Falso rechazo</a:t>
            </a:r>
          </a:p>
          <a:p>
            <a:pPr lvl="1"/>
            <a:r>
              <a:rPr lang="es-ES" dirty="0"/>
              <a:t>Falso positivo</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18701" y="6492875"/>
            <a:ext cx="5825265"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27</a:t>
            </a:fld>
            <a:endParaRPr lang="es-ES" dirty="0"/>
          </a:p>
        </p:txBody>
      </p:sp>
    </p:spTree>
    <p:extLst>
      <p:ext uri="{BB962C8B-B14F-4D97-AF65-F5344CB8AC3E}">
        <p14:creationId xmlns:p14="http://schemas.microsoft.com/office/powerpoint/2010/main" val="13109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s-ES" dirty="0"/>
              <a:t>DEMOSTRACION</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28</a:t>
            </a:fld>
            <a:endParaRPr lang="es-ES" dirty="0"/>
          </a:p>
        </p:txBody>
      </p:sp>
    </p:spTree>
    <p:extLst>
      <p:ext uri="{BB962C8B-B14F-4D97-AF65-F5344CB8AC3E}">
        <p14:creationId xmlns:p14="http://schemas.microsoft.com/office/powerpoint/2010/main" val="41964644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s-ES" sz="3600" dirty="0"/>
              <a:t>Dispositivo de acceso / marcapasos</a:t>
            </a:r>
          </a:p>
        </p:txBody>
      </p:sp>
      <p:sp>
        <p:nvSpPr>
          <p:cNvPr id="3" name="Date Placeholder 2"/>
          <p:cNvSpPr>
            <a:spLocks noGrp="1"/>
          </p:cNvSpPr>
          <p:nvPr>
            <p:ph type="dt" sz="half" idx="10"/>
          </p:nvPr>
        </p:nvSpPr>
        <p:spPr/>
        <p:txBody>
          <a:bodyPr/>
          <a:lstStyle/>
          <a:p>
            <a:r>
              <a:rPr lang="es-ES"/>
              <a:t>28/09/2016</a:t>
            </a:r>
            <a:endParaRPr lang="es-ES" dirty="0"/>
          </a:p>
        </p:txBody>
      </p:sp>
      <p:sp>
        <p:nvSpPr>
          <p:cNvPr id="4" name="Footer Placeholder 3"/>
          <p:cNvSpPr>
            <a:spLocks noGrp="1"/>
          </p:cNvSpPr>
          <p:nvPr>
            <p:ph type="ftr" sz="quarter" idx="11"/>
          </p:nvPr>
        </p:nvSpPr>
        <p:spPr/>
        <p:txBody>
          <a:bodyPr/>
          <a:lstStyle/>
          <a:p>
            <a:r>
              <a:rPr lang="es-ES" dirty="0"/>
              <a:t>Diseño e implementación de una plataforma hardware para un sistema de acceso inalámbrico a dispositivos médicos mediante </a:t>
            </a:r>
            <a:r>
              <a:rPr lang="es-ES" dirty="0" err="1"/>
              <a:t>Heart</a:t>
            </a:r>
            <a:r>
              <a:rPr lang="es-ES" dirty="0"/>
              <a:t>-To-</a:t>
            </a:r>
            <a:r>
              <a:rPr lang="es-ES" dirty="0" err="1"/>
              <a:t>Heart</a:t>
            </a:r>
            <a:endParaRPr lang="es-ES" dirty="0"/>
          </a:p>
        </p:txBody>
      </p:sp>
      <p:sp>
        <p:nvSpPr>
          <p:cNvPr id="5" name="Slide Number Placeholder 4"/>
          <p:cNvSpPr>
            <a:spLocks noGrp="1"/>
          </p:cNvSpPr>
          <p:nvPr>
            <p:ph type="sldNum" sz="quarter" idx="12"/>
          </p:nvPr>
        </p:nvSpPr>
        <p:spPr/>
        <p:txBody>
          <a:bodyPr/>
          <a:lstStyle/>
          <a:p>
            <a:fld id="{A259D134-71CD-43F6-A501-5E8BD6D3DFEE}" type="slidenum">
              <a:rPr lang="es-ES" smtClean="0"/>
              <a:pPr/>
              <a:t>29</a:t>
            </a:fld>
            <a:endParaRPr lang="es-ES"/>
          </a:p>
        </p:txBody>
      </p:sp>
      <p:pic>
        <p:nvPicPr>
          <p:cNvPr id="11" name="Content Placeholder 9"/>
          <p:cNvPicPr>
            <a:picLocks noChangeAspect="1"/>
          </p:cNvPicPr>
          <p:nvPr/>
        </p:nvPicPr>
        <p:blipFill rotWithShape="1">
          <a:blip r:embed="rId3" cstate="print">
            <a:extLst>
              <a:ext uri="{28A0092B-C50C-407E-A947-70E740481C1C}">
                <a14:useLocalDpi xmlns:a14="http://schemas.microsoft.com/office/drawing/2010/main" val="0"/>
              </a:ext>
            </a:extLst>
          </a:blip>
          <a:srcRect l="9766" t="5491" r="13582" b="7953"/>
          <a:stretch/>
        </p:blipFill>
        <p:spPr>
          <a:xfrm>
            <a:off x="5641543" y="1285853"/>
            <a:ext cx="3002424" cy="2251818"/>
          </a:xfrm>
          <a:prstGeom prst="rect">
            <a:avLst/>
          </a:prstGeom>
        </p:spPr>
      </p:pic>
      <p:pic>
        <p:nvPicPr>
          <p:cNvPr id="16" name="Content Placeholder 9"/>
          <p:cNvPicPr>
            <a:picLocks noChangeAspect="1"/>
          </p:cNvPicPr>
          <p:nvPr/>
        </p:nvPicPr>
        <p:blipFill rotWithShape="1">
          <a:blip r:embed="rId4" cstate="print">
            <a:extLst>
              <a:ext uri="{28A0092B-C50C-407E-A947-70E740481C1C}">
                <a14:useLocalDpi xmlns:a14="http://schemas.microsoft.com/office/drawing/2010/main" val="0"/>
              </a:ext>
            </a:extLst>
          </a:blip>
          <a:srcRect l="3541" r="7901"/>
          <a:stretch/>
        </p:blipFill>
        <p:spPr>
          <a:xfrm>
            <a:off x="517610" y="1285852"/>
            <a:ext cx="3002425" cy="2251819"/>
          </a:xfrm>
          <a:prstGeom prst="rect">
            <a:avLst/>
          </a:prstGeom>
        </p:spPr>
      </p:pic>
      <p:sp>
        <p:nvSpPr>
          <p:cNvPr id="9" name="TextBox 8"/>
          <p:cNvSpPr txBox="1"/>
          <p:nvPr/>
        </p:nvSpPr>
        <p:spPr>
          <a:xfrm>
            <a:off x="517610" y="3537671"/>
            <a:ext cx="3002425" cy="584775"/>
          </a:xfrm>
          <a:prstGeom prst="rect">
            <a:avLst/>
          </a:prstGeom>
          <a:noFill/>
        </p:spPr>
        <p:txBody>
          <a:bodyPr wrap="square" rtlCol="0">
            <a:spAutoFit/>
          </a:bodyPr>
          <a:lstStyle/>
          <a:p>
            <a:r>
              <a:rPr lang="es-ES" sz="1600" dirty="0"/>
              <a:t>Dispositivo de acceso </a:t>
            </a:r>
            <a:r>
              <a:rPr lang="es-ES" sz="1600" dirty="0" err="1"/>
              <a:t>Persimmon</a:t>
            </a:r>
            <a:r>
              <a:rPr lang="es-ES" sz="1600" dirty="0"/>
              <a:t> v1.1</a:t>
            </a:r>
          </a:p>
        </p:txBody>
      </p:sp>
      <p:sp>
        <p:nvSpPr>
          <p:cNvPr id="10" name="TextBox 9"/>
          <p:cNvSpPr txBox="1"/>
          <p:nvPr/>
        </p:nvSpPr>
        <p:spPr>
          <a:xfrm>
            <a:off x="5641544" y="3537671"/>
            <a:ext cx="3002424" cy="584775"/>
          </a:xfrm>
          <a:prstGeom prst="rect">
            <a:avLst/>
          </a:prstGeom>
          <a:noFill/>
        </p:spPr>
        <p:txBody>
          <a:bodyPr wrap="square" rtlCol="0">
            <a:spAutoFit/>
          </a:bodyPr>
          <a:lstStyle/>
          <a:p>
            <a:pPr algn="r"/>
            <a:r>
              <a:rPr lang="es-ES" sz="1600" dirty="0"/>
              <a:t>Marcapasos</a:t>
            </a:r>
          </a:p>
          <a:p>
            <a:pPr algn="r"/>
            <a:r>
              <a:rPr lang="es-ES" sz="1600" dirty="0" err="1"/>
              <a:t>Persimmon</a:t>
            </a:r>
            <a:r>
              <a:rPr lang="es-ES" sz="1600" dirty="0"/>
              <a:t> v1.1</a:t>
            </a:r>
          </a:p>
        </p:txBody>
      </p:sp>
      <p:pic>
        <p:nvPicPr>
          <p:cNvPr id="12" name="Content Placeholder 9"/>
          <p:cNvPicPr>
            <a:picLocks noGrp="1" noChangeAspect="1"/>
          </p:cNvPicPr>
          <p:nvPr>
            <p:ph idx="4294967295"/>
          </p:nvPr>
        </p:nvPicPr>
        <p:blipFill>
          <a:blip r:embed="rId5" cstate="print">
            <a:extLst>
              <a:ext uri="{28A0092B-C50C-407E-A947-70E740481C1C}">
                <a14:useLocalDpi xmlns:a14="http://schemas.microsoft.com/office/drawing/2010/main" val="0"/>
              </a:ext>
            </a:extLst>
          </a:blip>
          <a:stretch>
            <a:fillRect/>
          </a:stretch>
        </p:blipFill>
        <p:spPr>
          <a:xfrm>
            <a:off x="3212954" y="4327385"/>
            <a:ext cx="2735671" cy="1816976"/>
          </a:xfrm>
          <a:prstGeom prst="rect">
            <a:avLst/>
          </a:prstGeom>
        </p:spPr>
      </p:pic>
      <p:sp>
        <p:nvSpPr>
          <p:cNvPr id="13" name="TextBox 12"/>
          <p:cNvSpPr txBox="1"/>
          <p:nvPr/>
        </p:nvSpPr>
        <p:spPr>
          <a:xfrm>
            <a:off x="3212954" y="3742610"/>
            <a:ext cx="2729658" cy="584775"/>
          </a:xfrm>
          <a:prstGeom prst="rect">
            <a:avLst/>
          </a:prstGeom>
          <a:noFill/>
        </p:spPr>
        <p:txBody>
          <a:bodyPr wrap="square" rtlCol="0">
            <a:spAutoFit/>
          </a:bodyPr>
          <a:lstStyle/>
          <a:p>
            <a:pPr algn="ctr"/>
            <a:r>
              <a:rPr lang="es-ES" sz="1600" dirty="0"/>
              <a:t>Fuente de alimentación Kiwi v1.1</a:t>
            </a:r>
          </a:p>
        </p:txBody>
      </p:sp>
    </p:spTree>
    <p:extLst>
      <p:ext uri="{BB962C8B-B14F-4D97-AF65-F5344CB8AC3E}">
        <p14:creationId xmlns:p14="http://schemas.microsoft.com/office/powerpoint/2010/main" val="23861358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a:t>INTRODUCCIÓN</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18701" y="6492875"/>
            <a:ext cx="5825265"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3</a:t>
            </a:fld>
            <a:endParaRPr lang="es-ES" dirty="0"/>
          </a:p>
        </p:txBody>
      </p:sp>
    </p:spTree>
    <p:extLst>
      <p:ext uri="{BB962C8B-B14F-4D97-AF65-F5344CB8AC3E}">
        <p14:creationId xmlns:p14="http://schemas.microsoft.com/office/powerpoint/2010/main" val="11940250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dirty="0"/>
              <a:t>Kit completo</a:t>
            </a:r>
          </a:p>
        </p:txBody>
      </p:sp>
      <p:sp>
        <p:nvSpPr>
          <p:cNvPr id="3" name="Date Placeholder 2"/>
          <p:cNvSpPr>
            <a:spLocks noGrp="1"/>
          </p:cNvSpPr>
          <p:nvPr>
            <p:ph type="dt" sz="half" idx="10"/>
          </p:nvPr>
        </p:nvSpPr>
        <p:spPr/>
        <p:txBody>
          <a:bodyPr/>
          <a:lstStyle/>
          <a:p>
            <a:r>
              <a:rPr lang="es-ES"/>
              <a:t>28/09/2016</a:t>
            </a:r>
            <a:endParaRPr lang="es-ES" dirty="0"/>
          </a:p>
        </p:txBody>
      </p:sp>
      <p:sp>
        <p:nvSpPr>
          <p:cNvPr id="4" name="Footer Placeholder 3"/>
          <p:cNvSpPr>
            <a:spLocks noGrp="1"/>
          </p:cNvSpPr>
          <p:nvPr>
            <p:ph type="ftr" sz="quarter" idx="11"/>
          </p:nvPr>
        </p:nvSpPr>
        <p:spPr/>
        <p:txBody>
          <a:bodyPr/>
          <a:lstStyle/>
          <a:p>
            <a:r>
              <a:rPr lang="es-ES"/>
              <a:t>Diseño e implementación de una plataforma hardware para un sistema de acceso inalámbrico a dispositivos médicos mediante Heart-To-Heart</a:t>
            </a:r>
            <a:endParaRPr lang="es-ES" dirty="0"/>
          </a:p>
        </p:txBody>
      </p:sp>
      <p:sp>
        <p:nvSpPr>
          <p:cNvPr id="5" name="Slide Number Placeholder 4"/>
          <p:cNvSpPr>
            <a:spLocks noGrp="1"/>
          </p:cNvSpPr>
          <p:nvPr>
            <p:ph type="sldNum" sz="quarter" idx="12"/>
          </p:nvPr>
        </p:nvSpPr>
        <p:spPr/>
        <p:txBody>
          <a:bodyPr/>
          <a:lstStyle/>
          <a:p>
            <a:fld id="{A259D134-71CD-43F6-A501-5E8BD6D3DFEE}" type="slidenum">
              <a:rPr lang="es-ES" smtClean="0"/>
              <a:pPr/>
              <a:t>30</a:t>
            </a:fld>
            <a:endParaRPr lang="es-ES"/>
          </a:p>
        </p:txBody>
      </p:sp>
      <p:pic>
        <p:nvPicPr>
          <p:cNvPr id="8" name="Content Placeholder 7"/>
          <p:cNvPicPr>
            <a:picLocks noGrp="1" noChangeAspect="1"/>
          </p:cNvPicPr>
          <p:nvPr>
            <p:ph sz="quarter" idx="13"/>
          </p:nvPr>
        </p:nvPicPr>
        <p:blipFill rotWithShape="1">
          <a:blip r:embed="rId3" cstate="print">
            <a:extLst>
              <a:ext uri="{28A0092B-C50C-407E-A947-70E740481C1C}">
                <a14:useLocalDpi xmlns:a14="http://schemas.microsoft.com/office/drawing/2010/main" val="0"/>
              </a:ext>
            </a:extLst>
          </a:blip>
          <a:srcRect b="5195"/>
          <a:stretch/>
        </p:blipFill>
        <p:spPr>
          <a:xfrm>
            <a:off x="3284096" y="1527399"/>
            <a:ext cx="2694221" cy="3845712"/>
          </a:xfrm>
        </p:spPr>
      </p:pic>
      <p:pic>
        <p:nvPicPr>
          <p:cNvPr id="9" name="Content Placeholder 8"/>
          <p:cNvPicPr>
            <a:picLocks noGrp="1" noChangeAspect="1"/>
          </p:cNvPicPr>
          <p:nvPr>
            <p:ph sz="quarter" idx="14"/>
          </p:nvPr>
        </p:nvPicPr>
        <p:blipFill rotWithShape="1">
          <a:blip r:embed="rId4" cstate="print">
            <a:extLst>
              <a:ext uri="{28A0092B-C50C-407E-A947-70E740481C1C}">
                <a14:useLocalDpi xmlns:a14="http://schemas.microsoft.com/office/drawing/2010/main" val="0"/>
              </a:ext>
            </a:extLst>
          </a:blip>
          <a:srcRect t="3298" b="1897"/>
          <a:stretch/>
        </p:blipFill>
        <p:spPr>
          <a:xfrm>
            <a:off x="5978317" y="1527399"/>
            <a:ext cx="2694221" cy="3845712"/>
          </a:xfrm>
        </p:spPr>
      </p:pic>
      <p:sp>
        <p:nvSpPr>
          <p:cNvPr id="10" name="Content Placeholder 10"/>
          <p:cNvSpPr txBox="1">
            <a:spLocks/>
          </p:cNvSpPr>
          <p:nvPr/>
        </p:nvSpPr>
        <p:spPr>
          <a:xfrm>
            <a:off x="428596" y="1527400"/>
            <a:ext cx="2855500" cy="3845712"/>
          </a:xfrm>
          <a:prstGeom prst="rect">
            <a:avLst/>
          </a:prstGeom>
        </p:spPr>
        <p:txBody>
          <a:bodyPr vert="horz" lIns="91440" tIns="45720" rIns="91440" bIns="45720" rtlCol="0" anchor="ctr">
            <a:normAutofit lnSpcReduction="10000"/>
          </a:bodyPr>
          <a:lstStyle>
            <a:lvl1pPr marL="324000" indent="-324000" algn="l" defTabSz="914400" rtl="0" eaLnBrk="1" latinLnBrk="0" hangingPunct="1">
              <a:lnSpc>
                <a:spcPct val="100000"/>
              </a:lnSpc>
              <a:spcBef>
                <a:spcPts val="0"/>
              </a:spcBef>
              <a:spcAft>
                <a:spcPts val="600"/>
              </a:spcAft>
              <a:buClr>
                <a:srgbClr val="79CA27"/>
              </a:buClr>
              <a:buFont typeface="Wingdings" pitchFamily="2" charset="2"/>
              <a:buChar char="§"/>
              <a:defRPr sz="2800" kern="1200">
                <a:solidFill>
                  <a:schemeClr val="tx1"/>
                </a:solidFill>
                <a:latin typeface="+mn-lt"/>
                <a:ea typeface="+mn-ea"/>
                <a:cs typeface="+mn-cs"/>
              </a:defRPr>
            </a:lvl1pPr>
            <a:lvl2pPr marL="648000" indent="-324000" algn="l" defTabSz="914400" rtl="0" eaLnBrk="1" latinLnBrk="0" hangingPunct="1">
              <a:spcBef>
                <a:spcPts val="0"/>
              </a:spcBef>
              <a:spcAft>
                <a:spcPts val="600"/>
              </a:spcAft>
              <a:buClr>
                <a:srgbClr val="79CA27"/>
              </a:buClr>
              <a:buFont typeface="Arial" panose="020B0604020202020204" pitchFamily="34" charset="0"/>
              <a:buChar char="•"/>
              <a:defRPr sz="2200" kern="1200">
                <a:solidFill>
                  <a:schemeClr val="tx1"/>
                </a:solidFill>
                <a:latin typeface="+mn-lt"/>
                <a:ea typeface="+mn-ea"/>
                <a:cs typeface="+mn-cs"/>
              </a:defRPr>
            </a:lvl2pPr>
            <a:lvl3pPr marL="936000" indent="-288000" algn="l" defTabSz="914400" rtl="0" eaLnBrk="1" latinLnBrk="0" hangingPunct="1">
              <a:spcBef>
                <a:spcPts val="0"/>
              </a:spcBef>
              <a:spcAft>
                <a:spcPts val="600"/>
              </a:spcAft>
              <a:buClr>
                <a:srgbClr val="79CA27"/>
              </a:buClr>
              <a:buFont typeface="Wingdings" panose="05000000000000000000" pitchFamily="2" charset="2"/>
              <a:buChar char="§"/>
              <a:defRPr sz="2000" kern="1200">
                <a:solidFill>
                  <a:schemeClr val="tx1"/>
                </a:solidFill>
                <a:latin typeface="+mn-lt"/>
                <a:ea typeface="+mn-ea"/>
                <a:cs typeface="+mn-cs"/>
              </a:defRPr>
            </a:lvl3pPr>
            <a:lvl4pPr marL="1224000" indent="-288000" algn="l" defTabSz="914400" rtl="0" eaLnBrk="1" latinLnBrk="0" hangingPunct="1">
              <a:spcBef>
                <a:spcPts val="0"/>
              </a:spcBef>
              <a:spcAft>
                <a:spcPts val="600"/>
              </a:spcAft>
              <a:buClr>
                <a:srgbClr val="79CA27"/>
              </a:buClr>
              <a:buFont typeface="Arial" panose="020B0604020202020204" pitchFamily="34" charset="0"/>
              <a:buChar char="•"/>
              <a:defRPr sz="1800" kern="1200">
                <a:solidFill>
                  <a:schemeClr val="tx1"/>
                </a:solidFill>
                <a:latin typeface="+mn-lt"/>
                <a:ea typeface="+mn-ea"/>
                <a:cs typeface="+mn-cs"/>
              </a:defRPr>
            </a:lvl4pPr>
            <a:lvl5pPr marL="1548000" indent="-252000" algn="l" defTabSz="914400" rtl="0" eaLnBrk="1" latinLnBrk="0" hangingPunct="1">
              <a:spcBef>
                <a:spcPts val="0"/>
              </a:spcBef>
              <a:spcAft>
                <a:spcPts val="600"/>
              </a:spcAft>
              <a:buClr>
                <a:srgbClr val="79CA27"/>
              </a:buClr>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sz="1800" dirty="0"/>
              <a:t>Marcapasos </a:t>
            </a:r>
            <a:r>
              <a:rPr lang="es-ES" sz="1800" dirty="0" err="1"/>
              <a:t>Persimmon</a:t>
            </a:r>
            <a:r>
              <a:rPr lang="es-ES" sz="1800" dirty="0"/>
              <a:t> v1.1</a:t>
            </a:r>
          </a:p>
          <a:p>
            <a:pPr marL="612000" lvl="2" indent="0">
              <a:buNone/>
            </a:pPr>
            <a:r>
              <a:rPr lang="es-ES" sz="1600" dirty="0"/>
              <a:t>+</a:t>
            </a:r>
          </a:p>
          <a:p>
            <a:r>
              <a:rPr lang="es-ES" sz="1800" dirty="0"/>
              <a:t>Dispositivo de acceso </a:t>
            </a:r>
            <a:r>
              <a:rPr lang="es-ES" sz="1800" dirty="0" err="1"/>
              <a:t>Persimmon</a:t>
            </a:r>
            <a:r>
              <a:rPr lang="es-ES" sz="1800" dirty="0"/>
              <a:t> v1.1</a:t>
            </a:r>
          </a:p>
          <a:p>
            <a:pPr marL="612000" lvl="2" indent="0">
              <a:buNone/>
            </a:pPr>
            <a:r>
              <a:rPr lang="es-ES" sz="1600" dirty="0"/>
              <a:t>+</a:t>
            </a:r>
          </a:p>
          <a:p>
            <a:r>
              <a:rPr lang="es-ES" sz="1800" dirty="0"/>
              <a:t>Fuente de alimentación Kiwi v1.1</a:t>
            </a:r>
          </a:p>
          <a:p>
            <a:pPr marL="612000" lvl="2" indent="0">
              <a:buNone/>
            </a:pPr>
            <a:r>
              <a:rPr lang="es-ES" sz="1600" dirty="0"/>
              <a:t>+</a:t>
            </a:r>
          </a:p>
          <a:p>
            <a:r>
              <a:rPr lang="es-ES" sz="1800" dirty="0"/>
              <a:t>8 cables</a:t>
            </a:r>
          </a:p>
          <a:p>
            <a:pPr marL="612000" lvl="2" indent="0">
              <a:buNone/>
            </a:pPr>
            <a:r>
              <a:rPr lang="es-ES" sz="1600" dirty="0"/>
              <a:t>+</a:t>
            </a:r>
          </a:p>
          <a:p>
            <a:r>
              <a:rPr lang="es-ES" sz="1800" dirty="0"/>
              <a:t>Pack de electrodos</a:t>
            </a:r>
          </a:p>
        </p:txBody>
      </p:sp>
    </p:spTree>
    <p:extLst>
      <p:ext uri="{BB962C8B-B14F-4D97-AF65-F5344CB8AC3E}">
        <p14:creationId xmlns:p14="http://schemas.microsoft.com/office/powerpoint/2010/main" val="1646093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ES" dirty="0"/>
              <a:t>CONCLUSIONES Y LINEAS FUTURAS</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31</a:t>
            </a:fld>
            <a:endParaRPr lang="es-ES" dirty="0"/>
          </a:p>
        </p:txBody>
      </p:sp>
    </p:spTree>
    <p:extLst>
      <p:ext uri="{BB962C8B-B14F-4D97-AF65-F5344CB8AC3E}">
        <p14:creationId xmlns:p14="http://schemas.microsoft.com/office/powerpoint/2010/main" val="36716798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a:t>CONCLUSIONES</a:t>
            </a:r>
          </a:p>
        </p:txBody>
      </p:sp>
      <p:sp>
        <p:nvSpPr>
          <p:cNvPr id="3" name="Marcador de contenido 2"/>
          <p:cNvSpPr>
            <a:spLocks noGrp="1"/>
          </p:cNvSpPr>
          <p:nvPr>
            <p:ph idx="1"/>
          </p:nvPr>
        </p:nvSpPr>
        <p:spPr/>
        <p:txBody>
          <a:bodyPr/>
          <a:lstStyle/>
          <a:p>
            <a:r>
              <a:rPr lang="es-ES" dirty="0"/>
              <a:t>Proyecto global </a:t>
            </a:r>
          </a:p>
          <a:p>
            <a:pPr lvl="1"/>
            <a:r>
              <a:rPr lang="es-ES" dirty="0" err="1"/>
              <a:t>Implementacion</a:t>
            </a:r>
            <a:r>
              <a:rPr lang="es-ES" dirty="0"/>
              <a:t> del sistema completo………...</a:t>
            </a:r>
          </a:p>
          <a:p>
            <a:pPr lvl="1"/>
            <a:endParaRPr lang="es-ES" dirty="0"/>
          </a:p>
          <a:p>
            <a:r>
              <a:rPr lang="es-ES" dirty="0"/>
              <a:t>Diseño modular</a:t>
            </a:r>
          </a:p>
          <a:p>
            <a:pPr lvl="1"/>
            <a:r>
              <a:rPr lang="es-ES" dirty="0"/>
              <a:t>Reutilización de código………………………….		</a:t>
            </a:r>
          </a:p>
          <a:p>
            <a:pPr lvl="1"/>
            <a:r>
              <a:rPr lang="es-ES" dirty="0"/>
              <a:t>Facilidad de integración y depuración…………</a:t>
            </a:r>
          </a:p>
          <a:p>
            <a:pPr marL="324000" lvl="1" indent="0">
              <a:buNone/>
            </a:pPr>
            <a:endParaRPr lang="es-ES" dirty="0"/>
          </a:p>
          <a:p>
            <a:r>
              <a:rPr lang="es-ES" dirty="0"/>
              <a:t>Adecuación del software a los requisitos</a:t>
            </a:r>
          </a:p>
          <a:p>
            <a:pPr lvl="1"/>
            <a:r>
              <a:rPr lang="es-ES" dirty="0"/>
              <a:t>Requisitos generales…………………………….</a:t>
            </a:r>
          </a:p>
          <a:p>
            <a:pPr lvl="1"/>
            <a:r>
              <a:rPr lang="es-ES" dirty="0"/>
              <a:t>Requisitos </a:t>
            </a:r>
            <a:r>
              <a:rPr lang="es-ES" dirty="0" err="1"/>
              <a:t>especificos</a:t>
            </a:r>
            <a:r>
              <a:rPr lang="es-ES" dirty="0"/>
              <a:t>…...………………………</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32</a:t>
            </a:fld>
            <a:endParaRPr lang="es-ES" dirty="0"/>
          </a:p>
        </p:txBody>
      </p:sp>
      <p:pic>
        <p:nvPicPr>
          <p:cNvPr id="7" name="Imagen 6"/>
          <p:cNvPicPr>
            <a:picLocks noChangeAspect="1"/>
          </p:cNvPicPr>
          <p:nvPr/>
        </p:nvPicPr>
        <p:blipFill>
          <a:blip r:embed="rId2"/>
          <a:stretch>
            <a:fillRect/>
          </a:stretch>
        </p:blipFill>
        <p:spPr>
          <a:xfrm>
            <a:off x="6935022" y="3329363"/>
            <a:ext cx="288078" cy="295008"/>
          </a:xfrm>
          <a:prstGeom prst="rect">
            <a:avLst/>
          </a:prstGeom>
        </p:spPr>
      </p:pic>
      <p:pic>
        <p:nvPicPr>
          <p:cNvPr id="8" name="Imagen 7"/>
          <p:cNvPicPr>
            <a:picLocks noChangeAspect="1"/>
          </p:cNvPicPr>
          <p:nvPr/>
        </p:nvPicPr>
        <p:blipFill>
          <a:blip r:embed="rId2"/>
          <a:stretch>
            <a:fillRect/>
          </a:stretch>
        </p:blipFill>
        <p:spPr>
          <a:xfrm>
            <a:off x="6935022" y="3766988"/>
            <a:ext cx="288078" cy="295008"/>
          </a:xfrm>
          <a:prstGeom prst="rect">
            <a:avLst/>
          </a:prstGeom>
        </p:spPr>
      </p:pic>
      <p:pic>
        <p:nvPicPr>
          <p:cNvPr id="10" name="Imagen 9"/>
          <p:cNvPicPr>
            <a:picLocks noChangeAspect="1"/>
          </p:cNvPicPr>
          <p:nvPr/>
        </p:nvPicPr>
        <p:blipFill>
          <a:blip r:embed="rId2"/>
          <a:stretch>
            <a:fillRect/>
          </a:stretch>
        </p:blipFill>
        <p:spPr>
          <a:xfrm>
            <a:off x="6935022" y="5132652"/>
            <a:ext cx="288078" cy="295008"/>
          </a:xfrm>
          <a:prstGeom prst="rect">
            <a:avLst/>
          </a:prstGeom>
        </p:spPr>
      </p:pic>
      <p:pic>
        <p:nvPicPr>
          <p:cNvPr id="11" name="Imagen 10"/>
          <p:cNvPicPr>
            <a:picLocks noChangeAspect="1"/>
          </p:cNvPicPr>
          <p:nvPr/>
        </p:nvPicPr>
        <p:blipFill>
          <a:blip r:embed="rId2"/>
          <a:stretch>
            <a:fillRect/>
          </a:stretch>
        </p:blipFill>
        <p:spPr>
          <a:xfrm>
            <a:off x="6935022" y="5539439"/>
            <a:ext cx="288078" cy="295008"/>
          </a:xfrm>
          <a:prstGeom prst="rect">
            <a:avLst/>
          </a:prstGeom>
        </p:spPr>
      </p:pic>
      <p:pic>
        <p:nvPicPr>
          <p:cNvPr id="13" name="Imagen 12"/>
          <p:cNvPicPr>
            <a:picLocks noChangeAspect="1"/>
          </p:cNvPicPr>
          <p:nvPr/>
        </p:nvPicPr>
        <p:blipFill>
          <a:blip r:embed="rId2"/>
          <a:stretch>
            <a:fillRect/>
          </a:stretch>
        </p:blipFill>
        <p:spPr>
          <a:xfrm>
            <a:off x="6935022" y="1902943"/>
            <a:ext cx="288078" cy="295008"/>
          </a:xfrm>
          <a:prstGeom prst="rect">
            <a:avLst/>
          </a:prstGeom>
        </p:spPr>
      </p:pic>
    </p:spTree>
    <p:extLst>
      <p:ext uri="{BB962C8B-B14F-4D97-AF65-F5344CB8AC3E}">
        <p14:creationId xmlns:p14="http://schemas.microsoft.com/office/powerpoint/2010/main" val="25548609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a:t>LINEAS FUTURAS</a:t>
            </a:r>
          </a:p>
        </p:txBody>
      </p:sp>
      <p:sp>
        <p:nvSpPr>
          <p:cNvPr id="3" name="Marcador de contenido 2"/>
          <p:cNvSpPr>
            <a:spLocks noGrp="1"/>
          </p:cNvSpPr>
          <p:nvPr>
            <p:ph idx="1"/>
          </p:nvPr>
        </p:nvSpPr>
        <p:spPr/>
        <p:txBody>
          <a:bodyPr/>
          <a:lstStyle/>
          <a:p>
            <a:r>
              <a:rPr lang="es-ES" dirty="0"/>
              <a:t>Implementación de una capa de encriptación de datos para la comunicación inalámbrica</a:t>
            </a:r>
          </a:p>
          <a:p>
            <a:endParaRPr lang="es-ES" dirty="0"/>
          </a:p>
          <a:p>
            <a:r>
              <a:rPr lang="es-ES" dirty="0"/>
              <a:t>Detección automática situaciones de riesgo cardiaco </a:t>
            </a:r>
          </a:p>
          <a:p>
            <a:endParaRPr lang="es-ES" dirty="0"/>
          </a:p>
          <a:p>
            <a:r>
              <a:rPr lang="es-ES" dirty="0"/>
              <a:t>Ayuda al diagnostico</a:t>
            </a:r>
          </a:p>
        </p:txBody>
      </p:sp>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a:xfrm>
            <a:off x="2818701" y="6492875"/>
            <a:ext cx="5825265" cy="365125"/>
          </a:xfrm>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33</a:t>
            </a:fld>
            <a:endParaRPr lang="es-ES" dirty="0"/>
          </a:p>
        </p:txBody>
      </p:sp>
    </p:spTree>
    <p:extLst>
      <p:ext uri="{BB962C8B-B14F-4D97-AF65-F5344CB8AC3E}">
        <p14:creationId xmlns:p14="http://schemas.microsoft.com/office/powerpoint/2010/main" val="3637361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QUESTIONS</a:t>
            </a:r>
          </a:p>
        </p:txBody>
      </p:sp>
      <p:pic>
        <p:nvPicPr>
          <p:cNvPr id="7" name="Content Placeholder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8310" t="8218" r="8500" b="8342"/>
          <a:stretch/>
        </p:blipFill>
        <p:spPr>
          <a:xfrm>
            <a:off x="988345" y="1285852"/>
            <a:ext cx="7110102" cy="4572886"/>
          </a:xfrm>
        </p:spPr>
      </p:pic>
      <p:sp>
        <p:nvSpPr>
          <p:cNvPr id="4" name="Marcador de fecha 3"/>
          <p:cNvSpPr>
            <a:spLocks noGrp="1"/>
          </p:cNvSpPr>
          <p:nvPr>
            <p:ph type="dt" sz="half" idx="10"/>
          </p:nvPr>
        </p:nvSpPr>
        <p:spPr/>
        <p:txBody>
          <a:bodyPr/>
          <a:lstStyle/>
          <a:p>
            <a:fld id="{51AD4A2B-43D8-42D4-921F-CEC9421467EC}" type="datetime1">
              <a:rPr lang="es-ES" smtClean="0"/>
              <a:pPr/>
              <a:t>27/09/2016</a:t>
            </a:fld>
            <a:endParaRPr lang="es-ES" dirty="0"/>
          </a:p>
        </p:txBody>
      </p:sp>
      <p:sp>
        <p:nvSpPr>
          <p:cNvPr id="5" name="Marcador de pie de página 4"/>
          <p:cNvSpPr>
            <a:spLocks noGrp="1"/>
          </p:cNvSpPr>
          <p:nvPr>
            <p:ph type="ftr" sz="quarter" idx="11"/>
          </p:nvPr>
        </p:nvSpPr>
        <p:spPr/>
        <p:txBody>
          <a:bodyPr/>
          <a:lstStyle/>
          <a:p>
            <a:r>
              <a:rPr lang="es-ES" dirty="0"/>
              <a:t>Diseño e implementación de un servicio de acceso inalámbrico a dispositivos médicos mediante Heart-to-Heart</a:t>
            </a:r>
          </a:p>
        </p:txBody>
      </p:sp>
      <p:sp>
        <p:nvSpPr>
          <p:cNvPr id="6" name="Marcador de número de diapositiva 5"/>
          <p:cNvSpPr>
            <a:spLocks noGrp="1"/>
          </p:cNvSpPr>
          <p:nvPr>
            <p:ph type="sldNum" sz="quarter" idx="12"/>
          </p:nvPr>
        </p:nvSpPr>
        <p:spPr/>
        <p:txBody>
          <a:bodyPr/>
          <a:lstStyle/>
          <a:p>
            <a:fld id="{A259D134-71CD-43F6-A501-5E8BD6D3DFEE}" type="slidenum">
              <a:rPr lang="es-ES" smtClean="0"/>
              <a:pPr/>
              <a:t>34</a:t>
            </a:fld>
            <a:endParaRPr lang="es-ES" dirty="0"/>
          </a:p>
        </p:txBody>
      </p:sp>
    </p:spTree>
    <p:extLst>
      <p:ext uri="{BB962C8B-B14F-4D97-AF65-F5344CB8AC3E}">
        <p14:creationId xmlns:p14="http://schemas.microsoft.com/office/powerpoint/2010/main" val="4151074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dirty="0"/>
              <a:t>INTRODUCCIÓN</a:t>
            </a:r>
          </a:p>
        </p:txBody>
      </p:sp>
      <p:sp>
        <p:nvSpPr>
          <p:cNvPr id="3" name="Date Placeholder 2"/>
          <p:cNvSpPr>
            <a:spLocks noGrp="1"/>
          </p:cNvSpPr>
          <p:nvPr>
            <p:ph type="dt" sz="half" idx="10"/>
          </p:nvPr>
        </p:nvSpPr>
        <p:spPr/>
        <p:txBody>
          <a:bodyPr/>
          <a:lstStyle/>
          <a:p>
            <a:fld id="{5900E160-C635-4648-8A55-1D51BDEFBB2B}" type="datetime1">
              <a:rPr lang="es-ES" smtClean="0"/>
              <a:pPr/>
              <a:t>27/09/2016</a:t>
            </a:fld>
            <a:endParaRPr lang="es-ES" dirty="0"/>
          </a:p>
        </p:txBody>
      </p:sp>
      <p:sp>
        <p:nvSpPr>
          <p:cNvPr id="4" name="Footer Placeholder 3"/>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4</a:t>
            </a:fld>
            <a:endParaRPr lang="es-ES" dirty="0"/>
          </a:p>
        </p:txBody>
      </p:sp>
      <p:sp>
        <p:nvSpPr>
          <p:cNvPr id="2" name="Marcador de contenido 1"/>
          <p:cNvSpPr>
            <a:spLocks noGrp="1"/>
          </p:cNvSpPr>
          <p:nvPr>
            <p:ph idx="1"/>
          </p:nvPr>
        </p:nvSpPr>
        <p:spPr/>
        <p:txBody>
          <a:bodyPr>
            <a:normAutofit lnSpcReduction="10000"/>
          </a:bodyPr>
          <a:lstStyle/>
          <a:p>
            <a:r>
              <a:rPr lang="es-ES" dirty="0"/>
              <a:t>Auge de los dispositivos médicos implantables (IMD)</a:t>
            </a:r>
          </a:p>
          <a:p>
            <a:endParaRPr lang="es-ES" dirty="0"/>
          </a:p>
          <a:p>
            <a:endParaRPr lang="es-ES" dirty="0"/>
          </a:p>
          <a:p>
            <a:endParaRPr lang="es-ES" dirty="0"/>
          </a:p>
          <a:p>
            <a:endParaRPr lang="es-ES" dirty="0"/>
          </a:p>
          <a:p>
            <a:endParaRPr lang="es-ES" dirty="0"/>
          </a:p>
          <a:p>
            <a:r>
              <a:rPr lang="es-ES" dirty="0"/>
              <a:t>Aumento de los sus capacidades de comunicación inalámbrica</a:t>
            </a:r>
          </a:p>
        </p:txBody>
      </p:sp>
      <p:pic>
        <p:nvPicPr>
          <p:cNvPr id="7" name="Imagen 6"/>
          <p:cNvPicPr>
            <a:picLocks noChangeAspect="1"/>
          </p:cNvPicPr>
          <p:nvPr/>
        </p:nvPicPr>
        <p:blipFill>
          <a:blip r:embed="rId3"/>
          <a:stretch>
            <a:fillRect/>
          </a:stretch>
        </p:blipFill>
        <p:spPr>
          <a:xfrm>
            <a:off x="3098172" y="2248465"/>
            <a:ext cx="2486342" cy="1980785"/>
          </a:xfrm>
          <a:prstGeom prst="rect">
            <a:avLst/>
          </a:prstGeom>
        </p:spPr>
      </p:pic>
      <p:pic>
        <p:nvPicPr>
          <p:cNvPr id="9" name="Imagen 8"/>
          <p:cNvPicPr>
            <a:picLocks noChangeAspect="1"/>
          </p:cNvPicPr>
          <p:nvPr/>
        </p:nvPicPr>
        <p:blipFill>
          <a:blip r:embed="rId4"/>
          <a:stretch>
            <a:fillRect/>
          </a:stretch>
        </p:blipFill>
        <p:spPr>
          <a:xfrm>
            <a:off x="885665" y="2248465"/>
            <a:ext cx="1949814" cy="2558313"/>
          </a:xfrm>
          <a:prstGeom prst="rect">
            <a:avLst/>
          </a:prstGeom>
        </p:spPr>
      </p:pic>
      <p:pic>
        <p:nvPicPr>
          <p:cNvPr id="10" name="Imagen 9"/>
          <p:cNvPicPr>
            <a:picLocks noChangeAspect="1"/>
          </p:cNvPicPr>
          <p:nvPr/>
        </p:nvPicPr>
        <p:blipFill>
          <a:blip r:embed="rId5"/>
          <a:stretch>
            <a:fillRect/>
          </a:stretch>
        </p:blipFill>
        <p:spPr>
          <a:xfrm>
            <a:off x="5922547" y="2248465"/>
            <a:ext cx="2318951" cy="2318951"/>
          </a:xfrm>
          <a:prstGeom prst="rect">
            <a:avLst/>
          </a:prstGeom>
        </p:spPr>
      </p:pic>
    </p:spTree>
    <p:extLst>
      <p:ext uri="{BB962C8B-B14F-4D97-AF65-F5344CB8AC3E}">
        <p14:creationId xmlns:p14="http://schemas.microsoft.com/office/powerpoint/2010/main" val="35298785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dirty="0"/>
              <a:t>INTRODUCCIÓN</a:t>
            </a:r>
          </a:p>
        </p:txBody>
      </p:sp>
      <p:sp>
        <p:nvSpPr>
          <p:cNvPr id="3" name="Date Placeholder 2"/>
          <p:cNvSpPr>
            <a:spLocks noGrp="1"/>
          </p:cNvSpPr>
          <p:nvPr>
            <p:ph type="dt" sz="half" idx="10"/>
          </p:nvPr>
        </p:nvSpPr>
        <p:spPr/>
        <p:txBody>
          <a:bodyPr/>
          <a:lstStyle/>
          <a:p>
            <a:fld id="{5900E160-C635-4648-8A55-1D51BDEFBB2B}" type="datetime1">
              <a:rPr lang="es-ES" smtClean="0"/>
              <a:pPr/>
              <a:t>27/09/2016</a:t>
            </a:fld>
            <a:endParaRPr lang="es-ES" dirty="0"/>
          </a:p>
        </p:txBody>
      </p:sp>
      <p:sp>
        <p:nvSpPr>
          <p:cNvPr id="4" name="Footer Placeholder 3"/>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5</a:t>
            </a:fld>
            <a:endParaRPr lang="es-ES" dirty="0"/>
          </a:p>
        </p:txBody>
      </p:sp>
      <p:sp>
        <p:nvSpPr>
          <p:cNvPr id="2" name="Marcador de contenido 1"/>
          <p:cNvSpPr>
            <a:spLocks noGrp="1"/>
          </p:cNvSpPr>
          <p:nvPr>
            <p:ph idx="1"/>
          </p:nvPr>
        </p:nvSpPr>
        <p:spPr/>
        <p:txBody>
          <a:bodyPr>
            <a:normAutofit/>
          </a:bodyPr>
          <a:lstStyle/>
          <a:p>
            <a:r>
              <a:rPr lang="es-ES" dirty="0"/>
              <a:t>Necesidad de un acceso seguro</a:t>
            </a:r>
          </a:p>
          <a:p>
            <a:r>
              <a:rPr lang="es-ES" dirty="0"/>
              <a:t>Seguridad y privacidad del paciente comprometida</a:t>
            </a:r>
          </a:p>
          <a:p>
            <a:r>
              <a:rPr lang="es-ES" dirty="0"/>
              <a:t>PROPUESTA:</a:t>
            </a:r>
          </a:p>
          <a:p>
            <a:endParaRPr lang="es-ES" dirty="0"/>
          </a:p>
          <a:p>
            <a:pPr marL="0" indent="0">
              <a:buNone/>
            </a:pPr>
            <a:r>
              <a:rPr lang="es-ES" dirty="0"/>
              <a:t>	HEART TO HEART </a:t>
            </a:r>
          </a:p>
        </p:txBody>
      </p:sp>
      <p:pic>
        <p:nvPicPr>
          <p:cNvPr id="7" name="Picture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978548" y="3018171"/>
            <a:ext cx="3065994" cy="3179438"/>
          </a:xfrm>
          <a:prstGeom prst="rect">
            <a:avLst/>
          </a:prstGeom>
        </p:spPr>
      </p:pic>
    </p:spTree>
    <p:extLst>
      <p:ext uri="{BB962C8B-B14F-4D97-AF65-F5344CB8AC3E}">
        <p14:creationId xmlns:p14="http://schemas.microsoft.com/office/powerpoint/2010/main" val="2514661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s-ES" dirty="0"/>
              <a:t>DEFINICIÓN DE OBJETIVOS Y REQUISITOS</a:t>
            </a:r>
          </a:p>
        </p:txBody>
      </p:sp>
      <p:sp>
        <p:nvSpPr>
          <p:cNvPr id="3" name="Date Placeholder 2"/>
          <p:cNvSpPr>
            <a:spLocks noGrp="1"/>
          </p:cNvSpPr>
          <p:nvPr>
            <p:ph type="dt" sz="half" idx="10"/>
          </p:nvPr>
        </p:nvSpPr>
        <p:spPr/>
        <p:txBody>
          <a:bodyPr/>
          <a:lstStyle/>
          <a:p>
            <a:fld id="{02A45F87-2D1C-4F7C-8EA3-844C7BDCBBFE}" type="datetime1">
              <a:rPr lang="es-ES" smtClean="0"/>
              <a:pPr/>
              <a:t>27/09/2016</a:t>
            </a:fld>
            <a:endParaRPr lang="es-ES" dirty="0"/>
          </a:p>
        </p:txBody>
      </p:sp>
      <p:sp>
        <p:nvSpPr>
          <p:cNvPr id="4" name="Footer Placeholder 3"/>
          <p:cNvSpPr>
            <a:spLocks noGrp="1"/>
          </p:cNvSpPr>
          <p:nvPr>
            <p:ph type="ftr" sz="quarter" idx="11"/>
          </p:nvPr>
        </p:nvSpPr>
        <p:spPr>
          <a:xfrm>
            <a:off x="2852257" y="6492875"/>
            <a:ext cx="5791709"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6</a:t>
            </a:fld>
            <a:endParaRPr lang="es-ES" dirty="0"/>
          </a:p>
        </p:txBody>
      </p:sp>
    </p:spTree>
    <p:extLst>
      <p:ext uri="{BB962C8B-B14F-4D97-AF65-F5344CB8AC3E}">
        <p14:creationId xmlns:p14="http://schemas.microsoft.com/office/powerpoint/2010/main" val="3021921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dirty="0"/>
              <a:t>DEFINICION DE OBJETIVOS</a:t>
            </a:r>
          </a:p>
        </p:txBody>
      </p:sp>
      <p:sp>
        <p:nvSpPr>
          <p:cNvPr id="3" name="Date Placeholder 2"/>
          <p:cNvSpPr>
            <a:spLocks noGrp="1"/>
          </p:cNvSpPr>
          <p:nvPr>
            <p:ph type="dt" sz="half" idx="10"/>
          </p:nvPr>
        </p:nvSpPr>
        <p:spPr/>
        <p:txBody>
          <a:bodyPr/>
          <a:lstStyle/>
          <a:p>
            <a:r>
              <a:rPr lang="es-ES" dirty="0"/>
              <a:t>28/09/2016</a:t>
            </a:r>
          </a:p>
        </p:txBody>
      </p:sp>
      <p:sp>
        <p:nvSpPr>
          <p:cNvPr id="4" name="Footer Placeholder 3"/>
          <p:cNvSpPr>
            <a:spLocks noGrp="1"/>
          </p:cNvSpPr>
          <p:nvPr>
            <p:ph type="ftr" sz="quarter" idx="11"/>
          </p:nvPr>
        </p:nvSpPr>
        <p:spPr/>
        <p:txBody>
          <a:bodyPr/>
          <a:lstStyle/>
          <a:p>
            <a:r>
              <a:rPr lang="es-ES" dirty="0"/>
              <a:t>Diseño e implementación de una plataforma hardware para un sistema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7</a:t>
            </a:fld>
            <a:endParaRPr lang="es-ES" dirty="0"/>
          </a:p>
        </p:txBody>
      </p:sp>
      <p:sp>
        <p:nvSpPr>
          <p:cNvPr id="10" name="Marcador de contenido 1"/>
          <p:cNvSpPr txBox="1">
            <a:spLocks/>
          </p:cNvSpPr>
          <p:nvPr/>
        </p:nvSpPr>
        <p:spPr>
          <a:xfrm>
            <a:off x="428596" y="1357298"/>
            <a:ext cx="8258204" cy="4768865"/>
          </a:xfrm>
          <a:prstGeom prst="rect">
            <a:avLst/>
          </a:prstGeom>
        </p:spPr>
        <p:txBody>
          <a:bodyPr vert="horz" lIns="91440" tIns="45720" rIns="91440" bIns="45720" rtlCol="0">
            <a:normAutofit/>
          </a:bodyPr>
          <a:lstStyle>
            <a:lvl1pPr marL="324000" indent="-324000" algn="l" defTabSz="914400" rtl="0" eaLnBrk="1" latinLnBrk="0" hangingPunct="1">
              <a:lnSpc>
                <a:spcPct val="100000"/>
              </a:lnSpc>
              <a:spcBef>
                <a:spcPts val="600"/>
              </a:spcBef>
              <a:spcAft>
                <a:spcPts val="600"/>
              </a:spcAft>
              <a:buClr>
                <a:srgbClr val="79CA27"/>
              </a:buClr>
              <a:buFont typeface="Wingdings" pitchFamily="2" charset="2"/>
              <a:buChar char="§"/>
              <a:defRPr sz="2800" kern="1200">
                <a:solidFill>
                  <a:schemeClr val="tx1"/>
                </a:solidFill>
                <a:latin typeface="+mn-lt"/>
                <a:ea typeface="+mn-ea"/>
                <a:cs typeface="+mn-cs"/>
              </a:defRPr>
            </a:lvl1pPr>
            <a:lvl2pPr marL="648000" indent="-324000" algn="l" defTabSz="914400" rtl="0" eaLnBrk="1" latinLnBrk="0" hangingPunct="1">
              <a:spcBef>
                <a:spcPts val="0"/>
              </a:spcBef>
              <a:spcAft>
                <a:spcPts val="600"/>
              </a:spcAft>
              <a:buClr>
                <a:srgbClr val="79CA27"/>
              </a:buClr>
              <a:buFont typeface="Arial" panose="020B0604020202020204" pitchFamily="34" charset="0"/>
              <a:buChar char="•"/>
              <a:defRPr sz="2200" kern="1200">
                <a:solidFill>
                  <a:schemeClr val="tx1"/>
                </a:solidFill>
                <a:latin typeface="+mn-lt"/>
                <a:ea typeface="+mn-ea"/>
                <a:cs typeface="+mn-cs"/>
              </a:defRPr>
            </a:lvl2pPr>
            <a:lvl3pPr marL="936000" indent="-288000" algn="l" defTabSz="914400" rtl="0" eaLnBrk="1" latinLnBrk="0" hangingPunct="1">
              <a:spcBef>
                <a:spcPts val="0"/>
              </a:spcBef>
              <a:spcAft>
                <a:spcPts val="600"/>
              </a:spcAft>
              <a:buClr>
                <a:srgbClr val="79CA27"/>
              </a:buClr>
              <a:buFont typeface="Wingdings" panose="05000000000000000000" pitchFamily="2" charset="2"/>
              <a:buChar char="§"/>
              <a:defRPr sz="2000" kern="1200">
                <a:solidFill>
                  <a:schemeClr val="tx1"/>
                </a:solidFill>
                <a:latin typeface="+mn-lt"/>
                <a:ea typeface="+mn-ea"/>
                <a:cs typeface="+mn-cs"/>
              </a:defRPr>
            </a:lvl3pPr>
            <a:lvl4pPr marL="1224000" indent="-288000" algn="l" defTabSz="914400" rtl="0" eaLnBrk="1" latinLnBrk="0" hangingPunct="1">
              <a:spcBef>
                <a:spcPts val="0"/>
              </a:spcBef>
              <a:spcAft>
                <a:spcPts val="600"/>
              </a:spcAft>
              <a:buClr>
                <a:srgbClr val="79CA27"/>
              </a:buClr>
              <a:buFont typeface="Arial" panose="020B0604020202020204" pitchFamily="34" charset="0"/>
              <a:buChar char="•"/>
              <a:defRPr sz="1800" kern="1200">
                <a:solidFill>
                  <a:schemeClr val="tx1"/>
                </a:solidFill>
                <a:latin typeface="+mn-lt"/>
                <a:ea typeface="+mn-ea"/>
                <a:cs typeface="+mn-cs"/>
              </a:defRPr>
            </a:lvl4pPr>
            <a:lvl5pPr marL="1548000" indent="-252000" algn="l" defTabSz="914400" rtl="0" eaLnBrk="1" latinLnBrk="0" hangingPunct="1">
              <a:spcBef>
                <a:spcPts val="0"/>
              </a:spcBef>
              <a:spcAft>
                <a:spcPts val="600"/>
              </a:spcAft>
              <a:buClr>
                <a:srgbClr val="79CA27"/>
              </a:buClr>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Objetivo del proyecto global</a:t>
            </a:r>
          </a:p>
          <a:p>
            <a:endParaRPr lang="es-ES" sz="800" dirty="0"/>
          </a:p>
          <a:p>
            <a:pPr lvl="1"/>
            <a:r>
              <a:rPr lang="es-ES" dirty="0"/>
              <a:t>Desarrollo de un sistema portátil de acceso a dispositivo medico implantables con un política de acceso “touch-to-access”</a:t>
            </a:r>
          </a:p>
          <a:p>
            <a:pPr lvl="1"/>
            <a:endParaRPr lang="es-ES" dirty="0"/>
          </a:p>
          <a:p>
            <a:r>
              <a:rPr lang="es-ES" dirty="0"/>
              <a:t>Objetivo del proyecto</a:t>
            </a:r>
          </a:p>
          <a:p>
            <a:endParaRPr lang="es-ES" sz="800" dirty="0"/>
          </a:p>
          <a:p>
            <a:pPr lvl="1"/>
            <a:r>
              <a:rPr lang="es-ES" dirty="0"/>
              <a:t>Desarrollo de un servicio de acceso inalámbrico a dispositivos médicos mediante H2H</a:t>
            </a:r>
          </a:p>
        </p:txBody>
      </p:sp>
    </p:spTree>
    <p:extLst>
      <p:ext uri="{BB962C8B-B14F-4D97-AF65-F5344CB8AC3E}">
        <p14:creationId xmlns:p14="http://schemas.microsoft.com/office/powerpoint/2010/main" val="2223138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dirty="0"/>
              <a:t>DEFINICION DE OBJETIVOS</a:t>
            </a:r>
          </a:p>
        </p:txBody>
      </p:sp>
      <p:sp>
        <p:nvSpPr>
          <p:cNvPr id="3" name="Date Placeholder 2"/>
          <p:cNvSpPr>
            <a:spLocks noGrp="1"/>
          </p:cNvSpPr>
          <p:nvPr>
            <p:ph type="dt" sz="half" idx="10"/>
          </p:nvPr>
        </p:nvSpPr>
        <p:spPr/>
        <p:txBody>
          <a:bodyPr/>
          <a:lstStyle/>
          <a:p>
            <a:r>
              <a:rPr lang="es-ES" dirty="0"/>
              <a:t>28/09/2016</a:t>
            </a:r>
          </a:p>
        </p:txBody>
      </p:sp>
      <p:sp>
        <p:nvSpPr>
          <p:cNvPr id="4" name="Footer Placeholder 3"/>
          <p:cNvSpPr>
            <a:spLocks noGrp="1"/>
          </p:cNvSpPr>
          <p:nvPr>
            <p:ph type="ftr" sz="quarter" idx="11"/>
          </p:nvPr>
        </p:nvSpPr>
        <p:spPr/>
        <p:txBody>
          <a:bodyPr/>
          <a:lstStyle/>
          <a:p>
            <a:r>
              <a:rPr lang="es-ES" dirty="0"/>
              <a:t>Diseño e implementación de una plataforma hardware para un sistema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8</a:t>
            </a:fld>
            <a:endParaRPr lang="es-ES" dirty="0"/>
          </a:p>
        </p:txBody>
      </p:sp>
      <p:sp>
        <p:nvSpPr>
          <p:cNvPr id="10" name="Marcador de contenido 1"/>
          <p:cNvSpPr txBox="1">
            <a:spLocks/>
          </p:cNvSpPr>
          <p:nvPr/>
        </p:nvSpPr>
        <p:spPr>
          <a:xfrm>
            <a:off x="428596" y="1357298"/>
            <a:ext cx="8258204" cy="4768865"/>
          </a:xfrm>
          <a:prstGeom prst="rect">
            <a:avLst/>
          </a:prstGeom>
        </p:spPr>
        <p:txBody>
          <a:bodyPr vert="horz" lIns="91440" tIns="45720" rIns="91440" bIns="45720" rtlCol="0">
            <a:normAutofit/>
          </a:bodyPr>
          <a:lstStyle>
            <a:lvl1pPr marL="324000" indent="-324000" algn="l" defTabSz="914400" rtl="0" eaLnBrk="1" latinLnBrk="0" hangingPunct="1">
              <a:lnSpc>
                <a:spcPct val="100000"/>
              </a:lnSpc>
              <a:spcBef>
                <a:spcPts val="600"/>
              </a:spcBef>
              <a:spcAft>
                <a:spcPts val="600"/>
              </a:spcAft>
              <a:buClr>
                <a:srgbClr val="79CA27"/>
              </a:buClr>
              <a:buFont typeface="Wingdings" pitchFamily="2" charset="2"/>
              <a:buChar char="§"/>
              <a:defRPr sz="2800" kern="1200">
                <a:solidFill>
                  <a:schemeClr val="tx1"/>
                </a:solidFill>
                <a:latin typeface="+mn-lt"/>
                <a:ea typeface="+mn-ea"/>
                <a:cs typeface="+mn-cs"/>
              </a:defRPr>
            </a:lvl1pPr>
            <a:lvl2pPr marL="648000" indent="-324000" algn="l" defTabSz="914400" rtl="0" eaLnBrk="1" latinLnBrk="0" hangingPunct="1">
              <a:spcBef>
                <a:spcPts val="0"/>
              </a:spcBef>
              <a:spcAft>
                <a:spcPts val="600"/>
              </a:spcAft>
              <a:buClr>
                <a:srgbClr val="79CA27"/>
              </a:buClr>
              <a:buFont typeface="Arial" panose="020B0604020202020204" pitchFamily="34" charset="0"/>
              <a:buChar char="•"/>
              <a:defRPr sz="2200" kern="1200">
                <a:solidFill>
                  <a:schemeClr val="tx1"/>
                </a:solidFill>
                <a:latin typeface="+mn-lt"/>
                <a:ea typeface="+mn-ea"/>
                <a:cs typeface="+mn-cs"/>
              </a:defRPr>
            </a:lvl2pPr>
            <a:lvl3pPr marL="936000" indent="-288000" algn="l" defTabSz="914400" rtl="0" eaLnBrk="1" latinLnBrk="0" hangingPunct="1">
              <a:spcBef>
                <a:spcPts val="0"/>
              </a:spcBef>
              <a:spcAft>
                <a:spcPts val="600"/>
              </a:spcAft>
              <a:buClr>
                <a:srgbClr val="79CA27"/>
              </a:buClr>
              <a:buFont typeface="Wingdings" panose="05000000000000000000" pitchFamily="2" charset="2"/>
              <a:buChar char="§"/>
              <a:defRPr sz="2000" kern="1200">
                <a:solidFill>
                  <a:schemeClr val="tx1"/>
                </a:solidFill>
                <a:latin typeface="+mn-lt"/>
                <a:ea typeface="+mn-ea"/>
                <a:cs typeface="+mn-cs"/>
              </a:defRPr>
            </a:lvl3pPr>
            <a:lvl4pPr marL="1224000" indent="-288000" algn="l" defTabSz="914400" rtl="0" eaLnBrk="1" latinLnBrk="0" hangingPunct="1">
              <a:spcBef>
                <a:spcPts val="0"/>
              </a:spcBef>
              <a:spcAft>
                <a:spcPts val="600"/>
              </a:spcAft>
              <a:buClr>
                <a:srgbClr val="79CA27"/>
              </a:buClr>
              <a:buFont typeface="Arial" panose="020B0604020202020204" pitchFamily="34" charset="0"/>
              <a:buChar char="•"/>
              <a:defRPr sz="1800" kern="1200">
                <a:solidFill>
                  <a:schemeClr val="tx1"/>
                </a:solidFill>
                <a:latin typeface="+mn-lt"/>
                <a:ea typeface="+mn-ea"/>
                <a:cs typeface="+mn-cs"/>
              </a:defRPr>
            </a:lvl4pPr>
            <a:lvl5pPr marL="1548000" indent="-252000" algn="l" defTabSz="914400" rtl="0" eaLnBrk="1" latinLnBrk="0" hangingPunct="1">
              <a:spcBef>
                <a:spcPts val="0"/>
              </a:spcBef>
              <a:spcAft>
                <a:spcPts val="600"/>
              </a:spcAft>
              <a:buClr>
                <a:srgbClr val="79CA27"/>
              </a:buClr>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s-ES" dirty="0"/>
              <a:t>Subobjetivos del proyecto</a:t>
            </a:r>
          </a:p>
          <a:p>
            <a:pPr lvl="1">
              <a:lnSpc>
                <a:spcPct val="250000"/>
              </a:lnSpc>
            </a:pPr>
            <a:r>
              <a:rPr lang="es-ES" dirty="0"/>
              <a:t>Tratamiento digital de la señal</a:t>
            </a:r>
          </a:p>
          <a:p>
            <a:pPr lvl="1">
              <a:lnSpc>
                <a:spcPct val="250000"/>
              </a:lnSpc>
            </a:pPr>
            <a:r>
              <a:rPr lang="es-ES" dirty="0"/>
              <a:t>Algoritmo de autenticación</a:t>
            </a:r>
          </a:p>
          <a:p>
            <a:pPr lvl="1">
              <a:lnSpc>
                <a:spcPct val="250000"/>
              </a:lnSpc>
            </a:pPr>
            <a:r>
              <a:rPr lang="es-ES" dirty="0"/>
              <a:t>Comunicación inalámbrica</a:t>
            </a:r>
          </a:p>
          <a:p>
            <a:pPr lvl="1">
              <a:lnSpc>
                <a:spcPct val="250000"/>
              </a:lnSpc>
            </a:pPr>
            <a:r>
              <a:rPr lang="es-ES" dirty="0"/>
              <a:t>Interfaz de usuario</a:t>
            </a:r>
          </a:p>
        </p:txBody>
      </p:sp>
    </p:spTree>
    <p:extLst>
      <p:ext uri="{BB962C8B-B14F-4D97-AF65-F5344CB8AC3E}">
        <p14:creationId xmlns:p14="http://schemas.microsoft.com/office/powerpoint/2010/main" val="23924049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s-ES" dirty="0"/>
              <a:t>DEFINICIÓN DE REQUISITOS</a:t>
            </a:r>
          </a:p>
        </p:txBody>
      </p:sp>
      <p:sp>
        <p:nvSpPr>
          <p:cNvPr id="3" name="Date Placeholder 2"/>
          <p:cNvSpPr>
            <a:spLocks noGrp="1"/>
          </p:cNvSpPr>
          <p:nvPr>
            <p:ph type="dt" sz="half" idx="10"/>
          </p:nvPr>
        </p:nvSpPr>
        <p:spPr/>
        <p:txBody>
          <a:bodyPr/>
          <a:lstStyle/>
          <a:p>
            <a:fld id="{5900E160-C635-4648-8A55-1D51BDEFBB2B}" type="datetime1">
              <a:rPr lang="es-ES" smtClean="0"/>
              <a:pPr/>
              <a:t>27/09/2016</a:t>
            </a:fld>
            <a:endParaRPr lang="es-ES" dirty="0"/>
          </a:p>
        </p:txBody>
      </p:sp>
      <p:sp>
        <p:nvSpPr>
          <p:cNvPr id="4" name="Footer Placeholder 3"/>
          <p:cNvSpPr>
            <a:spLocks noGrp="1"/>
          </p:cNvSpPr>
          <p:nvPr>
            <p:ph type="ftr" sz="quarter" idx="11"/>
          </p:nvPr>
        </p:nvSpPr>
        <p:spPr>
          <a:xfrm>
            <a:off x="2835479" y="6492875"/>
            <a:ext cx="5808487" cy="365125"/>
          </a:xfrm>
        </p:spPr>
        <p:txBody>
          <a:bodyPr/>
          <a:lstStyle/>
          <a:p>
            <a:r>
              <a:rPr lang="es-ES" dirty="0"/>
              <a:t>Diseño e implementación de un servicio de acceso inalámbrico a dispositivos médicos mediante Heart-to-Heart</a:t>
            </a:r>
          </a:p>
        </p:txBody>
      </p:sp>
      <p:sp>
        <p:nvSpPr>
          <p:cNvPr id="5" name="Slide Number Placeholder 4"/>
          <p:cNvSpPr>
            <a:spLocks noGrp="1"/>
          </p:cNvSpPr>
          <p:nvPr>
            <p:ph type="sldNum" sz="quarter" idx="12"/>
          </p:nvPr>
        </p:nvSpPr>
        <p:spPr/>
        <p:txBody>
          <a:bodyPr/>
          <a:lstStyle/>
          <a:p>
            <a:fld id="{A259D134-71CD-43F6-A501-5E8BD6D3DFEE}" type="slidenum">
              <a:rPr lang="es-ES" smtClean="0"/>
              <a:pPr/>
              <a:t>9</a:t>
            </a:fld>
            <a:endParaRPr lang="es-ES" dirty="0"/>
          </a:p>
        </p:txBody>
      </p:sp>
      <p:sp>
        <p:nvSpPr>
          <p:cNvPr id="2" name="Marcador de contenido 1"/>
          <p:cNvSpPr>
            <a:spLocks noGrp="1"/>
          </p:cNvSpPr>
          <p:nvPr>
            <p:ph idx="1"/>
          </p:nvPr>
        </p:nvSpPr>
        <p:spPr/>
        <p:txBody>
          <a:bodyPr>
            <a:normAutofit/>
          </a:bodyPr>
          <a:lstStyle/>
          <a:p>
            <a:r>
              <a:rPr lang="es-ES" dirty="0"/>
              <a:t>Requisitos generales</a:t>
            </a:r>
          </a:p>
          <a:p>
            <a:pPr lvl="1"/>
            <a:r>
              <a:rPr lang="es-ES" dirty="0"/>
              <a:t>Fiabilidad</a:t>
            </a:r>
          </a:p>
          <a:p>
            <a:pPr lvl="1"/>
            <a:r>
              <a:rPr lang="es-ES" dirty="0"/>
              <a:t>Tiempo real</a:t>
            </a:r>
          </a:p>
          <a:p>
            <a:r>
              <a:rPr lang="es-ES" dirty="0"/>
              <a:t>Requisitos específicos</a:t>
            </a:r>
          </a:p>
          <a:p>
            <a:pPr lvl="2">
              <a:lnSpc>
                <a:spcPct val="200000"/>
              </a:lnSpc>
            </a:pPr>
            <a:r>
              <a:rPr lang="es-ES" dirty="0"/>
              <a:t>Tratamiento de la señal cardiaca </a:t>
            </a:r>
          </a:p>
          <a:p>
            <a:pPr lvl="2">
              <a:lnSpc>
                <a:spcPct val="200000"/>
              </a:lnSpc>
            </a:pPr>
            <a:r>
              <a:rPr lang="es-ES" dirty="0"/>
              <a:t>Algoritmo de autenticación </a:t>
            </a:r>
          </a:p>
          <a:p>
            <a:pPr lvl="2">
              <a:lnSpc>
                <a:spcPct val="200000"/>
              </a:lnSpc>
            </a:pPr>
            <a:r>
              <a:rPr lang="es-ES" dirty="0"/>
              <a:t>Comunicación inalámbrica </a:t>
            </a:r>
          </a:p>
          <a:p>
            <a:pPr lvl="2">
              <a:lnSpc>
                <a:spcPct val="200000"/>
              </a:lnSpc>
            </a:pPr>
            <a:r>
              <a:rPr lang="es-ES" dirty="0"/>
              <a:t>Interfaz de usuario </a:t>
            </a:r>
          </a:p>
          <a:p>
            <a:endParaRPr lang="es-ES" dirty="0"/>
          </a:p>
          <a:p>
            <a:endParaRPr lang="es-ES" dirty="0"/>
          </a:p>
        </p:txBody>
      </p:sp>
    </p:spTree>
    <p:extLst>
      <p:ext uri="{BB962C8B-B14F-4D97-AF65-F5344CB8AC3E}">
        <p14:creationId xmlns:p14="http://schemas.microsoft.com/office/powerpoint/2010/main" val="3166225024"/>
      </p:ext>
    </p:extLst>
  </p:cSld>
  <p:clrMapOvr>
    <a:masterClrMapping/>
  </p:clrMapOvr>
</p:sld>
</file>

<file path=ppt/theme/theme1.xml><?xml version="1.0" encoding="utf-8"?>
<a:theme xmlns:a="http://schemas.openxmlformats.org/drawingml/2006/main" name="B105White_v2">
  <a:themeElements>
    <a:clrScheme name="Custom 1">
      <a:dk1>
        <a:srgbClr val="000000"/>
      </a:dk1>
      <a:lt1>
        <a:srgbClr val="FFFFFF"/>
      </a:lt1>
      <a:dk2>
        <a:srgbClr val="79CA27"/>
      </a:dk2>
      <a:lt2>
        <a:srgbClr val="FFFFFF"/>
      </a:lt2>
      <a:accent1>
        <a:srgbClr val="0D5301"/>
      </a:accent1>
      <a:accent2>
        <a:srgbClr val="056F00"/>
      </a:accent2>
      <a:accent3>
        <a:srgbClr val="0A8F08"/>
      </a:accent3>
      <a:accent4>
        <a:srgbClr val="2BAF2B"/>
      </a:accent4>
      <a:accent5>
        <a:srgbClr val="72D572"/>
      </a:accent5>
      <a:accent6>
        <a:srgbClr val="D0F8CE"/>
      </a:accent6>
      <a:hlink>
        <a:srgbClr val="0D5301"/>
      </a:hlink>
      <a:folHlink>
        <a:srgbClr val="056F00"/>
      </a:folHlink>
    </a:clrScheme>
    <a:fontScheme name="Personalizado 2">
      <a:majorFont>
        <a:latin typeface="Roboto Light"/>
        <a:ea typeface=""/>
        <a:cs typeface=""/>
      </a:majorFont>
      <a:minorFont>
        <a:latin typeface="Roboto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105white" id="{F1D2020E-0B25-4E46-8B17-35CA283ED82C}" vid="{350C3BB2-C795-4CD7-9A7E-93EAE20E0F8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B105white (1)</Template>
  <TotalTime>482</TotalTime>
  <Words>1354</Words>
  <Application>Microsoft Office PowerPoint</Application>
  <PresentationFormat>Presentación en pantalla (4:3)</PresentationFormat>
  <Paragraphs>299</Paragraphs>
  <Slides>34</Slides>
  <Notes>16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34</vt:i4>
      </vt:variant>
    </vt:vector>
  </HeadingPairs>
  <TitlesOfParts>
    <vt:vector size="40" baseType="lpstr">
      <vt:lpstr>Arial</vt:lpstr>
      <vt:lpstr>Calibri</vt:lpstr>
      <vt:lpstr>Cambria Math</vt:lpstr>
      <vt:lpstr>Roboto Light</vt:lpstr>
      <vt:lpstr>Wingdings</vt:lpstr>
      <vt:lpstr>B105White_v2</vt:lpstr>
      <vt:lpstr>Diseño e implementación de un servicio de acceso inalámbrico a dispositivos médicos mediante Heart-to-Heart</vt:lpstr>
      <vt:lpstr>ESQUEMA</vt:lpstr>
      <vt:lpstr>INTRODUCCIÓN</vt:lpstr>
      <vt:lpstr>INTRODUCCIÓN</vt:lpstr>
      <vt:lpstr>INTRODUCCIÓN</vt:lpstr>
      <vt:lpstr>DEFINICIÓN DE OBJETIVOS Y REQUISITOS</vt:lpstr>
      <vt:lpstr>DEFINICION DE OBJETIVOS</vt:lpstr>
      <vt:lpstr>DEFINICION DE OBJETIVOS</vt:lpstr>
      <vt:lpstr>DEFINICIÓN DE REQUISITOS</vt:lpstr>
      <vt:lpstr>DISEÑO E IMPLEMENTACIÓN DEL PRIMER PROTOTIPO</vt:lpstr>
      <vt:lpstr>DISEÑO DEL PRIMER PROTOTIPO</vt:lpstr>
      <vt:lpstr>DISEÑO DEL PRIMER PROTOTIPO</vt:lpstr>
      <vt:lpstr>DISEÑO DEL PRIMER PROTOTIPO</vt:lpstr>
      <vt:lpstr>DISEÑO DEL PRIMER PROTOTIPO</vt:lpstr>
      <vt:lpstr>IMPLEMENTACION DEL PRIMER PROTOTIPO</vt:lpstr>
      <vt:lpstr>IMPLEMENTACION DEL PRIMER PROTOTIPO</vt:lpstr>
      <vt:lpstr>IMPLEMENTACION DEL PRIMER PROTOTIPO</vt:lpstr>
      <vt:lpstr>IMPLEMENTACION DEL PRIMER PROTOTIPO</vt:lpstr>
      <vt:lpstr>PROBLEMAS ENCONTRADOS</vt:lpstr>
      <vt:lpstr>DISEÑO E IMPLEMENTACIÓN DEL SEGUNDO PROTOTIPO</vt:lpstr>
      <vt:lpstr>DISEÑO DEL SEGUNDO PROTOTIPO</vt:lpstr>
      <vt:lpstr>DISEÑO DEL SEGUNDO PROTOTIPO</vt:lpstr>
      <vt:lpstr>DISEÑO DEL SEGUNDO PROTOTIPO</vt:lpstr>
      <vt:lpstr>IMPLEMENTACION DEL SEGUNDO PROTOTIPO</vt:lpstr>
      <vt:lpstr>IMPLEMENTACION DEL SEGUNDO PROTOTIPO</vt:lpstr>
      <vt:lpstr>PRUEBAS</vt:lpstr>
      <vt:lpstr>PRUEBAS</vt:lpstr>
      <vt:lpstr>DEMOSTRACION</vt:lpstr>
      <vt:lpstr>Dispositivo de acceso / marcapasos</vt:lpstr>
      <vt:lpstr>Kit completo</vt:lpstr>
      <vt:lpstr>CONCLUSIONES Y LINEAS FUTURAS</vt:lpstr>
      <vt:lpstr>CONCLUSIONES</vt:lpstr>
      <vt:lpstr>LINEAS FUTURAS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Diseño e implementación de un servicio de acceso inalámbrico a dispositivos médicos mediante Heart-to-Heart</dc:title>
  <dc:creator>carpanta</dc:creator>
  <cp:lastModifiedBy>carpanta</cp:lastModifiedBy>
  <cp:revision>50</cp:revision>
  <dcterms:created xsi:type="dcterms:W3CDTF">2016-09-23T08:43:18Z</dcterms:created>
  <dcterms:modified xsi:type="dcterms:W3CDTF">2016-09-27T13:16:19Z</dcterms:modified>
</cp:coreProperties>
</file>

<file path=docProps/thumbnail.jpeg>
</file>